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20" r:id="rId2"/>
    <p:sldId id="285" r:id="rId3"/>
    <p:sldId id="306" r:id="rId4"/>
    <p:sldId id="308" r:id="rId5"/>
    <p:sldId id="309" r:id="rId6"/>
    <p:sldId id="294" r:id="rId7"/>
    <p:sldId id="318" r:id="rId8"/>
    <p:sldId id="319" r:id="rId9"/>
    <p:sldId id="321" r:id="rId10"/>
    <p:sldId id="295" r:id="rId11"/>
    <p:sldId id="287" r:id="rId12"/>
    <p:sldId id="315" r:id="rId13"/>
    <p:sldId id="288" r:id="rId14"/>
    <p:sldId id="317" r:id="rId15"/>
    <p:sldId id="316" r:id="rId16"/>
    <p:sldId id="314" r:id="rId17"/>
    <p:sldId id="312" r:id="rId18"/>
    <p:sldId id="307" r:id="rId19"/>
    <p:sldId id="310" r:id="rId20"/>
    <p:sldId id="286" r:id="rId21"/>
    <p:sldId id="313" r:id="rId22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5020" autoAdjust="0"/>
  </p:normalViewPr>
  <p:slideViewPr>
    <p:cSldViewPr snapToGrid="0">
      <p:cViewPr varScale="1">
        <p:scale>
          <a:sx n="87" d="100"/>
          <a:sy n="87" d="100"/>
        </p:scale>
        <p:origin x="52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Larsen" userId="8fcc57cfbdc4cb30" providerId="LiveId" clId="{D599817B-DFCB-4E5C-8260-E425427F4360}"/>
    <pc:docChg chg="undo custSel addSld modSld">
      <pc:chgData name="Alex Larsen" userId="8fcc57cfbdc4cb30" providerId="LiveId" clId="{D599817B-DFCB-4E5C-8260-E425427F4360}" dt="2020-02-25T13:49:01.096" v="3338" actId="114"/>
      <pc:docMkLst>
        <pc:docMk/>
      </pc:docMkLst>
      <pc:sldChg chg="modNotesTx">
        <pc:chgData name="Alex Larsen" userId="8fcc57cfbdc4cb30" providerId="LiveId" clId="{D599817B-DFCB-4E5C-8260-E425427F4360}" dt="2020-02-24T13:27:26.611" v="887" actId="20577"/>
        <pc:sldMkLst>
          <pc:docMk/>
          <pc:sldMk cId="1338961839" sldId="299"/>
        </pc:sldMkLst>
      </pc:sldChg>
      <pc:sldChg chg="modNotesTx">
        <pc:chgData name="Alex Larsen" userId="8fcc57cfbdc4cb30" providerId="LiveId" clId="{D599817B-DFCB-4E5C-8260-E425427F4360}" dt="2020-02-24T13:32:03.083" v="1065" actId="20577"/>
        <pc:sldMkLst>
          <pc:docMk/>
          <pc:sldMk cId="454363062" sldId="300"/>
        </pc:sldMkLst>
      </pc:sldChg>
      <pc:sldChg chg="modSp mod modNotesTx">
        <pc:chgData name="Alex Larsen" userId="8fcc57cfbdc4cb30" providerId="LiveId" clId="{D599817B-DFCB-4E5C-8260-E425427F4360}" dt="2020-02-24T14:18:11.131" v="2470" actId="20577"/>
        <pc:sldMkLst>
          <pc:docMk/>
          <pc:sldMk cId="2669292949" sldId="301"/>
        </pc:sldMkLst>
        <pc:spChg chg="mod">
          <ac:chgData name="Alex Larsen" userId="8fcc57cfbdc4cb30" providerId="LiveId" clId="{D599817B-DFCB-4E5C-8260-E425427F4360}" dt="2020-02-24T13:38:07.526" v="1288" actId="20577"/>
          <ac:spMkLst>
            <pc:docMk/>
            <pc:sldMk cId="2669292949" sldId="301"/>
            <ac:spMk id="7" creationId="{00A16550-F800-4CC2-B07C-D397FE4356C8}"/>
          </ac:spMkLst>
        </pc:spChg>
      </pc:sldChg>
      <pc:sldChg chg="addSp delSp modSp add mod modNotesTx">
        <pc:chgData name="Alex Larsen" userId="8fcc57cfbdc4cb30" providerId="LiveId" clId="{D599817B-DFCB-4E5C-8260-E425427F4360}" dt="2020-02-24T14:02:57.735" v="1936" actId="20577"/>
        <pc:sldMkLst>
          <pc:docMk/>
          <pc:sldMk cId="499670037" sldId="302"/>
        </pc:sldMkLst>
        <pc:spChg chg="add mod">
          <ac:chgData name="Alex Larsen" userId="8fcc57cfbdc4cb30" providerId="LiveId" clId="{D599817B-DFCB-4E5C-8260-E425427F4360}" dt="2020-02-24T13:57:07.030" v="1868" actId="6549"/>
          <ac:spMkLst>
            <pc:docMk/>
            <pc:sldMk cId="499670037" sldId="302"/>
            <ac:spMk id="5" creationId="{4581E30E-77BB-4DCC-B428-B51C3DAD450D}"/>
          </ac:spMkLst>
        </pc:spChg>
        <pc:spChg chg="add del mod">
          <ac:chgData name="Alex Larsen" userId="8fcc57cfbdc4cb30" providerId="LiveId" clId="{D599817B-DFCB-4E5C-8260-E425427F4360}" dt="2020-02-24T13:51:38.005" v="1657" actId="767"/>
          <ac:spMkLst>
            <pc:docMk/>
            <pc:sldMk cId="499670037" sldId="302"/>
            <ac:spMk id="6" creationId="{953CD8C2-3CB7-45B2-B3C5-280F62D7B6D0}"/>
          </ac:spMkLst>
        </pc:spChg>
        <pc:spChg chg="add mod">
          <ac:chgData name="Alex Larsen" userId="8fcc57cfbdc4cb30" providerId="LiveId" clId="{D599817B-DFCB-4E5C-8260-E425427F4360}" dt="2020-02-24T13:56:37.361" v="1860" actId="403"/>
          <ac:spMkLst>
            <pc:docMk/>
            <pc:sldMk cId="499670037" sldId="302"/>
            <ac:spMk id="7" creationId="{2D6FAD60-D202-4E5C-A718-A2F402122AB7}"/>
          </ac:spMkLst>
        </pc:spChg>
        <pc:picChg chg="add mod">
          <ac:chgData name="Alex Larsen" userId="8fcc57cfbdc4cb30" providerId="LiveId" clId="{D599817B-DFCB-4E5C-8260-E425427F4360}" dt="2020-02-24T13:58:30.075" v="1872" actId="1076"/>
          <ac:picMkLst>
            <pc:docMk/>
            <pc:sldMk cId="499670037" sldId="302"/>
            <ac:picMk id="8" creationId="{460C8BE0-F48B-44E3-A5FD-098A2F0DFFB7}"/>
          </ac:picMkLst>
        </pc:picChg>
        <pc:picChg chg="add mod">
          <ac:chgData name="Alex Larsen" userId="8fcc57cfbdc4cb30" providerId="LiveId" clId="{D599817B-DFCB-4E5C-8260-E425427F4360}" dt="2020-02-24T14:00:29.982" v="1878" actId="1076"/>
          <ac:picMkLst>
            <pc:docMk/>
            <pc:sldMk cId="499670037" sldId="302"/>
            <ac:picMk id="10" creationId="{6A4B7C54-AEDA-4AF6-90A1-F4B967482C7E}"/>
          </ac:picMkLst>
        </pc:picChg>
        <pc:picChg chg="add del mod">
          <ac:chgData name="Alex Larsen" userId="8fcc57cfbdc4cb30" providerId="LiveId" clId="{D599817B-DFCB-4E5C-8260-E425427F4360}" dt="2020-02-24T14:01:40.025" v="1882" actId="478"/>
          <ac:picMkLst>
            <pc:docMk/>
            <pc:sldMk cId="499670037" sldId="302"/>
            <ac:picMk id="11" creationId="{9733214F-8938-47FE-971D-544A29841DE5}"/>
          </ac:picMkLst>
        </pc:picChg>
        <pc:picChg chg="add mod">
          <ac:chgData name="Alex Larsen" userId="8fcc57cfbdc4cb30" providerId="LiveId" clId="{D599817B-DFCB-4E5C-8260-E425427F4360}" dt="2020-02-24T14:02:24.681" v="1887" actId="1076"/>
          <ac:picMkLst>
            <pc:docMk/>
            <pc:sldMk cId="499670037" sldId="302"/>
            <ac:picMk id="12" creationId="{ECF2001E-9F43-4FCB-A976-69DC4D512C95}"/>
          </ac:picMkLst>
        </pc:picChg>
      </pc:sldChg>
      <pc:sldChg chg="addSp modSp add mod">
        <pc:chgData name="Alex Larsen" userId="8fcc57cfbdc4cb30" providerId="LiveId" clId="{D599817B-DFCB-4E5C-8260-E425427F4360}" dt="2020-02-24T14:17:25.206" v="2422" actId="20577"/>
        <pc:sldMkLst>
          <pc:docMk/>
          <pc:sldMk cId="2142749569" sldId="303"/>
        </pc:sldMkLst>
        <pc:spChg chg="add mod">
          <ac:chgData name="Alex Larsen" userId="8fcc57cfbdc4cb30" providerId="LiveId" clId="{D599817B-DFCB-4E5C-8260-E425427F4360}" dt="2020-02-24T14:17:25.206" v="2422" actId="20577"/>
          <ac:spMkLst>
            <pc:docMk/>
            <pc:sldMk cId="2142749569" sldId="303"/>
            <ac:spMk id="5" creationId="{47A6E95B-935A-43E3-B1BD-B8F87E05F167}"/>
          </ac:spMkLst>
        </pc:spChg>
        <pc:spChg chg="add mod">
          <ac:chgData name="Alex Larsen" userId="8fcc57cfbdc4cb30" providerId="LiveId" clId="{D599817B-DFCB-4E5C-8260-E425427F4360}" dt="2020-02-24T14:11:10.328" v="2344" actId="20577"/>
          <ac:spMkLst>
            <pc:docMk/>
            <pc:sldMk cId="2142749569" sldId="303"/>
            <ac:spMk id="6" creationId="{2DFE3D27-C688-469C-A6DC-398F90CE8741}"/>
          </ac:spMkLst>
        </pc:spChg>
        <pc:picChg chg="add mod">
          <ac:chgData name="Alex Larsen" userId="8fcc57cfbdc4cb30" providerId="LiveId" clId="{D599817B-DFCB-4E5C-8260-E425427F4360}" dt="2020-02-24T14:14:46.957" v="2349" actId="14100"/>
          <ac:picMkLst>
            <pc:docMk/>
            <pc:sldMk cId="2142749569" sldId="303"/>
            <ac:picMk id="8" creationId="{DD4C7834-FE7A-4C13-8AF8-8FC3071C12D7}"/>
          </ac:picMkLst>
        </pc:picChg>
        <pc:picChg chg="add mod">
          <ac:chgData name="Alex Larsen" userId="8fcc57cfbdc4cb30" providerId="LiveId" clId="{D599817B-DFCB-4E5C-8260-E425427F4360}" dt="2020-02-24T14:16:48.278" v="2384" actId="1076"/>
          <ac:picMkLst>
            <pc:docMk/>
            <pc:sldMk cId="2142749569" sldId="303"/>
            <ac:picMk id="10" creationId="{B8B55294-18D0-4E45-83AD-42077AE99C6E}"/>
          </ac:picMkLst>
        </pc:picChg>
      </pc:sldChg>
      <pc:sldChg chg="addSp modSp add mod">
        <pc:chgData name="Alex Larsen" userId="8fcc57cfbdc4cb30" providerId="LiveId" clId="{D599817B-DFCB-4E5C-8260-E425427F4360}" dt="2020-02-24T14:30:22.270" v="2824" actId="14100"/>
        <pc:sldMkLst>
          <pc:docMk/>
          <pc:sldMk cId="3422180975" sldId="304"/>
        </pc:sldMkLst>
        <pc:spChg chg="add mod">
          <ac:chgData name="Alex Larsen" userId="8fcc57cfbdc4cb30" providerId="LiveId" clId="{D599817B-DFCB-4E5C-8260-E425427F4360}" dt="2020-02-24T14:25:25.982" v="2645" actId="20577"/>
          <ac:spMkLst>
            <pc:docMk/>
            <pc:sldMk cId="3422180975" sldId="304"/>
            <ac:spMk id="5" creationId="{CB56994E-25BD-4D14-8253-7BBE06FBDABA}"/>
          </ac:spMkLst>
        </pc:spChg>
        <pc:spChg chg="add mod">
          <ac:chgData name="Alex Larsen" userId="8fcc57cfbdc4cb30" providerId="LiveId" clId="{D599817B-DFCB-4E5C-8260-E425427F4360}" dt="2020-02-24T14:29:24.563" v="2819" actId="20577"/>
          <ac:spMkLst>
            <pc:docMk/>
            <pc:sldMk cId="3422180975" sldId="304"/>
            <ac:spMk id="8" creationId="{34C804C7-B62D-4BCD-82FC-FD8D2E023575}"/>
          </ac:spMkLst>
        </pc:spChg>
        <pc:picChg chg="add mod">
          <ac:chgData name="Alex Larsen" userId="8fcc57cfbdc4cb30" providerId="LiveId" clId="{D599817B-DFCB-4E5C-8260-E425427F4360}" dt="2020-02-24T14:25:21.738" v="2643" actId="1076"/>
          <ac:picMkLst>
            <pc:docMk/>
            <pc:sldMk cId="3422180975" sldId="304"/>
            <ac:picMk id="7" creationId="{FF5C9CF9-697E-491E-9DF3-72806F928F17}"/>
          </ac:picMkLst>
        </pc:picChg>
        <pc:picChg chg="add mod">
          <ac:chgData name="Alex Larsen" userId="8fcc57cfbdc4cb30" providerId="LiveId" clId="{D599817B-DFCB-4E5C-8260-E425427F4360}" dt="2020-02-24T14:30:22.270" v="2824" actId="14100"/>
          <ac:picMkLst>
            <pc:docMk/>
            <pc:sldMk cId="3422180975" sldId="304"/>
            <ac:picMk id="10" creationId="{EF03DCA0-F8A9-4F0F-BA69-06E5A167D90A}"/>
          </ac:picMkLst>
        </pc:picChg>
      </pc:sldChg>
      <pc:sldChg chg="addSp modSp add mod">
        <pc:chgData name="Alex Larsen" userId="8fcc57cfbdc4cb30" providerId="LiveId" clId="{D599817B-DFCB-4E5C-8260-E425427F4360}" dt="2020-02-25T13:49:01.096" v="3338" actId="114"/>
        <pc:sldMkLst>
          <pc:docMk/>
          <pc:sldMk cId="2207020512" sldId="305"/>
        </pc:sldMkLst>
        <pc:spChg chg="add mod">
          <ac:chgData name="Alex Larsen" userId="8fcc57cfbdc4cb30" providerId="LiveId" clId="{D599817B-DFCB-4E5C-8260-E425427F4360}" dt="2020-02-25T13:49:01.096" v="3338" actId="114"/>
          <ac:spMkLst>
            <pc:docMk/>
            <pc:sldMk cId="2207020512" sldId="305"/>
            <ac:spMk id="5" creationId="{C296A782-F6BE-42C4-B790-F9B7B77BE325}"/>
          </ac:spMkLst>
        </pc:spChg>
      </pc:sldChg>
    </pc:docChg>
  </pc:docChgLst>
  <pc:docChgLst>
    <pc:chgData name="Alex Larsen" userId="8fcc57cfbdc4cb30" providerId="LiveId" clId="{5AECEB38-2532-42BA-AC7F-EE6D9589B085}"/>
    <pc:docChg chg="undo custSel modSld">
      <pc:chgData name="Alex Larsen" userId="8fcc57cfbdc4cb30" providerId="LiveId" clId="{5AECEB38-2532-42BA-AC7F-EE6D9589B085}" dt="2020-02-24T13:16:10.742" v="2242" actId="20577"/>
      <pc:docMkLst>
        <pc:docMk/>
      </pc:docMkLst>
      <pc:sldChg chg="modSp mod modNotesTx">
        <pc:chgData name="Alex Larsen" userId="8fcc57cfbdc4cb30" providerId="LiveId" clId="{5AECEB38-2532-42BA-AC7F-EE6D9589B085}" dt="2020-02-24T11:25:04.988" v="799" actId="20577"/>
        <pc:sldMkLst>
          <pc:docMk/>
          <pc:sldMk cId="976301710" sldId="288"/>
        </pc:sldMkLst>
        <pc:picChg chg="mod">
          <ac:chgData name="Alex Larsen" userId="8fcc57cfbdc4cb30" providerId="LiveId" clId="{5AECEB38-2532-42BA-AC7F-EE6D9589B085}" dt="2020-02-24T11:22:49.478" v="615" actId="1076"/>
          <ac:picMkLst>
            <pc:docMk/>
            <pc:sldMk cId="976301710" sldId="288"/>
            <ac:picMk id="6" creationId="{028ECF67-6CF4-456D-B072-9BC96B6C2B9A}"/>
          </ac:picMkLst>
        </pc:picChg>
      </pc:sldChg>
      <pc:sldChg chg="modNotesTx">
        <pc:chgData name="Alex Larsen" userId="8fcc57cfbdc4cb30" providerId="LiveId" clId="{5AECEB38-2532-42BA-AC7F-EE6D9589B085}" dt="2020-02-24T11:11:40.993" v="365" actId="20577"/>
        <pc:sldMkLst>
          <pc:docMk/>
          <pc:sldMk cId="2557828099" sldId="289"/>
        </pc:sldMkLst>
      </pc:sldChg>
      <pc:sldChg chg="modNotesTx">
        <pc:chgData name="Alex Larsen" userId="8fcc57cfbdc4cb30" providerId="LiveId" clId="{5AECEB38-2532-42BA-AC7F-EE6D9589B085}" dt="2020-02-24T11:29:28.187" v="910" actId="20577"/>
        <pc:sldMkLst>
          <pc:docMk/>
          <pc:sldMk cId="954547412" sldId="290"/>
        </pc:sldMkLst>
      </pc:sldChg>
      <pc:sldChg chg="modNotesTx">
        <pc:chgData name="Alex Larsen" userId="8fcc57cfbdc4cb30" providerId="LiveId" clId="{5AECEB38-2532-42BA-AC7F-EE6D9589B085}" dt="2020-02-24T11:34:56.790" v="1265" actId="20577"/>
        <pc:sldMkLst>
          <pc:docMk/>
          <pc:sldMk cId="4258512540" sldId="292"/>
        </pc:sldMkLst>
      </pc:sldChg>
      <pc:sldChg chg="modSp mod modNotesTx">
        <pc:chgData name="Alex Larsen" userId="8fcc57cfbdc4cb30" providerId="LiveId" clId="{5AECEB38-2532-42BA-AC7F-EE6D9589B085}" dt="2020-02-24T13:03:54.862" v="1497" actId="20577"/>
        <pc:sldMkLst>
          <pc:docMk/>
          <pc:sldMk cId="1567486515" sldId="293"/>
        </pc:sldMkLst>
        <pc:spChg chg="mod">
          <ac:chgData name="Alex Larsen" userId="8fcc57cfbdc4cb30" providerId="LiveId" clId="{5AECEB38-2532-42BA-AC7F-EE6D9589B085}" dt="2020-02-24T11:15:56.957" v="525" actId="207"/>
          <ac:spMkLst>
            <pc:docMk/>
            <pc:sldMk cId="1567486515" sldId="293"/>
            <ac:spMk id="5" creationId="{C5E05D68-7BF5-465F-8574-717BB1245D13}"/>
          </ac:spMkLst>
        </pc:spChg>
      </pc:sldChg>
      <pc:sldChg chg="modSp mod">
        <pc:chgData name="Alex Larsen" userId="8fcc57cfbdc4cb30" providerId="LiveId" clId="{5AECEB38-2532-42BA-AC7F-EE6D9589B085}" dt="2020-02-24T11:36:49.996" v="1270" actId="403"/>
        <pc:sldMkLst>
          <pc:docMk/>
          <pc:sldMk cId="1709414293" sldId="294"/>
        </pc:sldMkLst>
        <pc:spChg chg="mod">
          <ac:chgData name="Alex Larsen" userId="8fcc57cfbdc4cb30" providerId="LiveId" clId="{5AECEB38-2532-42BA-AC7F-EE6D9589B085}" dt="2020-02-24T11:36:49.996" v="1270" actId="403"/>
          <ac:spMkLst>
            <pc:docMk/>
            <pc:sldMk cId="1709414293" sldId="294"/>
            <ac:spMk id="5" creationId="{4E919EC2-C38C-4865-8B3E-0973D313CC4E}"/>
          </ac:spMkLst>
        </pc:spChg>
      </pc:sldChg>
      <pc:sldChg chg="modNotesTx">
        <pc:chgData name="Alex Larsen" userId="8fcc57cfbdc4cb30" providerId="LiveId" clId="{5AECEB38-2532-42BA-AC7F-EE6D9589B085}" dt="2020-02-24T11:13:38.994" v="514" actId="20577"/>
        <pc:sldMkLst>
          <pc:docMk/>
          <pc:sldMk cId="1090603390" sldId="295"/>
        </pc:sldMkLst>
      </pc:sldChg>
      <pc:sldChg chg="modSp mod modNotesTx">
        <pc:chgData name="Alex Larsen" userId="8fcc57cfbdc4cb30" providerId="LiveId" clId="{5AECEB38-2532-42BA-AC7F-EE6D9589B085}" dt="2020-02-24T13:16:10.742" v="2242" actId="20577"/>
        <pc:sldMkLst>
          <pc:docMk/>
          <pc:sldMk cId="1338961839" sldId="299"/>
        </pc:sldMkLst>
        <pc:spChg chg="mod">
          <ac:chgData name="Alex Larsen" userId="8fcc57cfbdc4cb30" providerId="LiveId" clId="{5AECEB38-2532-42BA-AC7F-EE6D9589B085}" dt="2020-02-24T11:17:03.619" v="528" actId="1076"/>
          <ac:spMkLst>
            <pc:docMk/>
            <pc:sldMk cId="1338961839" sldId="299"/>
            <ac:spMk id="25" creationId="{0176DB11-D298-4B28-A738-0FBD1AF1647C}"/>
          </ac:spMkLst>
        </pc:spChg>
        <pc:spChg chg="mod">
          <ac:chgData name="Alex Larsen" userId="8fcc57cfbdc4cb30" providerId="LiveId" clId="{5AECEB38-2532-42BA-AC7F-EE6D9589B085}" dt="2020-02-24T11:16:55.916" v="527" actId="1076"/>
          <ac:spMkLst>
            <pc:docMk/>
            <pc:sldMk cId="1338961839" sldId="299"/>
            <ac:spMk id="26" creationId="{98EDD647-4027-427C-A31B-C6268902C233}"/>
          </ac:spMkLst>
        </pc:spChg>
        <pc:spChg chg="mod">
          <ac:chgData name="Alex Larsen" userId="8fcc57cfbdc4cb30" providerId="LiveId" clId="{5AECEB38-2532-42BA-AC7F-EE6D9589B085}" dt="2020-02-24T11:17:08.384" v="529" actId="1076"/>
          <ac:spMkLst>
            <pc:docMk/>
            <pc:sldMk cId="1338961839" sldId="299"/>
            <ac:spMk id="27" creationId="{EAFE5719-3EDE-4456-8D5A-9D9EC8BEE5A1}"/>
          </ac:spMkLst>
        </pc:spChg>
      </pc:sldChg>
      <pc:sldChg chg="modSp mod">
        <pc:chgData name="Alex Larsen" userId="8fcc57cfbdc4cb30" providerId="LiveId" clId="{5AECEB38-2532-42BA-AC7F-EE6D9589B085}" dt="2020-02-24T11:18:12.961" v="556" actId="403"/>
        <pc:sldMkLst>
          <pc:docMk/>
          <pc:sldMk cId="454363062" sldId="300"/>
        </pc:sldMkLst>
        <pc:spChg chg="mod">
          <ac:chgData name="Alex Larsen" userId="8fcc57cfbdc4cb30" providerId="LiveId" clId="{5AECEB38-2532-42BA-AC7F-EE6D9589B085}" dt="2020-02-24T11:18:12.961" v="556" actId="403"/>
          <ac:spMkLst>
            <pc:docMk/>
            <pc:sldMk cId="454363062" sldId="300"/>
            <ac:spMk id="6" creationId="{63C6B2F5-0B48-4C3A-B89C-366538DB839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84870" cy="502676"/>
          </a:xfrm>
          <a:prstGeom prst="rect">
            <a:avLst/>
          </a:prstGeom>
        </p:spPr>
        <p:txBody>
          <a:bodyPr vert="horz" lIns="92434" tIns="46215" rIns="92434" bIns="46215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2676"/>
          </a:xfrm>
          <a:prstGeom prst="rect">
            <a:avLst/>
          </a:prstGeom>
        </p:spPr>
        <p:txBody>
          <a:bodyPr vert="horz" lIns="92434" tIns="46215" rIns="92434" bIns="46215" rtlCol="0"/>
          <a:lstStyle>
            <a:lvl1pPr algn="r">
              <a:defRPr sz="1200"/>
            </a:lvl1pPr>
          </a:lstStyle>
          <a:p>
            <a:fld id="{CB8A2C65-3CBD-4448-ADC9-BB3BB460788D}" type="datetimeFigureOut">
              <a:rPr lang="da-DK" smtClean="0"/>
              <a:t>11-11-2020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4" tIns="46215" rIns="92434" bIns="46215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8817" y="4821508"/>
            <a:ext cx="5510530" cy="3944869"/>
          </a:xfrm>
          <a:prstGeom prst="rect">
            <a:avLst/>
          </a:prstGeom>
        </p:spPr>
        <p:txBody>
          <a:bodyPr vert="horz" lIns="92434" tIns="46215" rIns="92434" bIns="46215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4" y="9516043"/>
            <a:ext cx="2984870" cy="502675"/>
          </a:xfrm>
          <a:prstGeom prst="rect">
            <a:avLst/>
          </a:prstGeom>
        </p:spPr>
        <p:txBody>
          <a:bodyPr vert="horz" lIns="92434" tIns="46215" rIns="92434" bIns="46215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901699" y="9516043"/>
            <a:ext cx="2984870" cy="502675"/>
          </a:xfrm>
          <a:prstGeom prst="rect">
            <a:avLst/>
          </a:prstGeom>
        </p:spPr>
        <p:txBody>
          <a:bodyPr vert="horz" lIns="92434" tIns="46215" rIns="92434" bIns="46215" rtlCol="0" anchor="b"/>
          <a:lstStyle>
            <a:lvl1pPr algn="r">
              <a:defRPr sz="1200"/>
            </a:lvl1pPr>
          </a:lstStyle>
          <a:p>
            <a:fld id="{C196D16A-50FE-4996-AF0E-6F854EFCA7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7352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590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9172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9262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0394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Kraftig vækst i forbruget af jordens ressourcer.</a:t>
            </a:r>
          </a:p>
          <a:p>
            <a:r>
              <a:rPr lang="da-DK" dirty="0"/>
              <a:t>Hvis vi fortsætter uforandret med den nuværende befolkningsvækst, skal vi bruge 3-4 flere kloder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8912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Skala: 1750 til 2010: Verdens befolkning – Real BNP – Udenlandske direkte investeringer – Bybefolkning – Primært energiforbrug – Gødningsforbrug – Store dæmninger – Vandforbrug – Papirproduktion – Transport – Telekommunikation – International turisme.</a:t>
            </a:r>
          </a:p>
          <a:p>
            <a:r>
              <a:rPr lang="da-DK" dirty="0"/>
              <a:t>CO2 – Lattergas – Metan – Stratosfærisk ozon – Temperatur ved jordoverfladen – Havets forsuring – Marin fiskefangst – Akvakultur for rejer – Kvælstofudledning ved kystområder – Tropisk skovtab – Landbrugsareal – Nedbrydning af den </a:t>
            </a:r>
            <a:r>
              <a:rPr lang="da-DK"/>
              <a:t>terrestriske biosfære.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2557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KR bruger </a:t>
            </a:r>
            <a:r>
              <a:rPr lang="da-DK" dirty="0" err="1"/>
              <a:t>FNs</a:t>
            </a:r>
            <a:r>
              <a:rPr lang="da-DK" dirty="0"/>
              <a:t> verdensmål til at illustrere sammenhængene</a:t>
            </a:r>
          </a:p>
          <a:p>
            <a:r>
              <a:rPr lang="da-DK" dirty="0"/>
              <a:t>Det interessante ved verdensmålene er ikke bare målsætningerne; men at de er bragt samme i én (næsten) global aftale.</a:t>
            </a:r>
          </a:p>
          <a:p>
            <a:r>
              <a:rPr lang="da-DK" dirty="0"/>
              <a:t>Det gør, at interaktionerne og </a:t>
            </a:r>
            <a:r>
              <a:rPr lang="da-DK" dirty="0" err="1"/>
              <a:t>sammenhøngene</a:t>
            </a:r>
            <a:r>
              <a:rPr lang="da-DK" dirty="0"/>
              <a:t> kommer i spil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0115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KR bruger </a:t>
            </a:r>
            <a:r>
              <a:rPr lang="da-DK" dirty="0" err="1"/>
              <a:t>FNs</a:t>
            </a:r>
            <a:r>
              <a:rPr lang="da-DK" dirty="0"/>
              <a:t> verdensmål til at illustrere sammenhængene</a:t>
            </a:r>
          </a:p>
          <a:p>
            <a:r>
              <a:rPr lang="da-DK" dirty="0"/>
              <a:t>Det interessante ved verdensmålene er ikke bare målsætningerne; men at de er bragt samme i én (næsten) global aftale.</a:t>
            </a:r>
          </a:p>
          <a:p>
            <a:r>
              <a:rPr lang="da-DK" dirty="0"/>
              <a:t>Det gør, at interaktionerne og </a:t>
            </a:r>
            <a:r>
              <a:rPr lang="da-DK" dirty="0" err="1"/>
              <a:t>sammenhøngene</a:t>
            </a:r>
            <a:r>
              <a:rPr lang="da-DK" dirty="0"/>
              <a:t> kommer i spil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9271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KR bruger </a:t>
            </a:r>
            <a:r>
              <a:rPr lang="da-DK" dirty="0" err="1"/>
              <a:t>FNs</a:t>
            </a:r>
            <a:r>
              <a:rPr lang="da-DK" dirty="0"/>
              <a:t> verdensmål til at illustrere sammenhængene</a:t>
            </a:r>
          </a:p>
          <a:p>
            <a:r>
              <a:rPr lang="da-DK" dirty="0"/>
              <a:t>Det interessante ved verdensmålene er ikke bare målsætningerne; men at de er bragt samme i én (næsten) global aftale.</a:t>
            </a:r>
          </a:p>
          <a:p>
            <a:r>
              <a:rPr lang="da-DK" dirty="0"/>
              <a:t>Det gør, at interaktionerne og </a:t>
            </a:r>
            <a:r>
              <a:rPr lang="da-DK" dirty="0" err="1"/>
              <a:t>sammenhøngene</a:t>
            </a:r>
            <a:r>
              <a:rPr lang="da-DK" dirty="0"/>
              <a:t> kommer i spil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4620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5219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6D16A-50FE-4996-AF0E-6F854EFCA75D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5167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/>
              <a:t>Klik for at redigere undertiteltypografien i masteren</a:t>
            </a:r>
            <a:endParaRPr lang="da-DK" dirty="0"/>
          </a:p>
        </p:txBody>
      </p:sp>
      <p:pic>
        <p:nvPicPr>
          <p:cNvPr id="8" name="Billede 7" descr="Bløde, hvide skyer på en dybblå himmel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Billede 9" descr="Nærbillede af plantesku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Billede 10" descr="Bølger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a-DK"/>
              <a:t>‹nr.›</a:t>
            </a:fld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236A51-79FA-420C-B7D6-154FE5B27E6B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21890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pic>
        <p:nvPicPr>
          <p:cNvPr id="11" name="Billede 10" descr="Nærbillede af grønne planter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Billede 8" descr="Bølger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8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a-DK"/>
              <a:t>‹nr.›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791D777-4B74-4B33-91CA-A0CDA40FB4C6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18176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a-DK"/>
              <a:t>‹nr.›</a:t>
            </a:fld>
            <a:endParaRPr lang="da-DK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CEC8D6-44EE-4FEA-AA30-1C7654F6BF71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216305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a-DK"/>
              <a:t>‹nr.›</a:t>
            </a:fld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73FC2F-6797-4A35-B688-A59C3771C423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374975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a-DK"/>
              <a:t>‹nr.›</a:t>
            </a:fld>
            <a:endParaRPr lang="da-DK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C8E2F3-0E20-4685-820D-D7BE9C3AAFF6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139001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a-DK"/>
              <a:t>‹nr.›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832733-1FCB-40DB-83AC-6AC8BA9BDF84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273031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a-DK"/>
              <a:t>‹nr.›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BC42BA-0079-45CB-988D-CEB9F7C93830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110293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a-DK"/>
              <a:t>‹nr.›</a:t>
            </a:fld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385C96-CD05-467A-8DE8-FE93FFA571DF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9794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a-DK"/>
              <a:t>‹nr.›</a:t>
            </a:fld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C30BD0-F645-4198-B23D-985319C396F4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185590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sp>
        <p:nvSpPr>
          <p:cNvPr id="11" name="Rektangel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dirty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dirty="0"/>
              <a:t>Rediger teksttypografier i master</a:t>
            </a:r>
          </a:p>
          <a:p>
            <a:pPr lvl="1" rtl="0"/>
            <a:r>
              <a:rPr lang="da-DK" dirty="0"/>
              <a:t>Andet niveau</a:t>
            </a:r>
          </a:p>
          <a:p>
            <a:pPr lvl="2" rtl="0"/>
            <a:r>
              <a:rPr lang="da-DK" dirty="0"/>
              <a:t>Tredje niveau</a:t>
            </a:r>
          </a:p>
          <a:p>
            <a:pPr lvl="3" rtl="0"/>
            <a:r>
              <a:rPr lang="da-DK" dirty="0"/>
              <a:t>Fjerde niveau</a:t>
            </a:r>
          </a:p>
          <a:p>
            <a:pPr lvl="4" rtl="0"/>
            <a:r>
              <a:rPr lang="da-DK" dirty="0"/>
              <a:t>Femte niveau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21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9CD8D479-8942-46E8-A226-A4E01F7A105C}" type="slidenum">
              <a:rPr lang="da-DK" smtClean="0"/>
              <a:pPr rtl="0"/>
              <a:t>‹nr.›</a:t>
            </a:fld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BB82BC0D-E0C3-4B8B-AB7F-7446F0570F20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da-DK" dirty="0"/>
              <a:t>Tilføj en sidefod</a:t>
            </a:r>
          </a:p>
        </p:txBody>
      </p:sp>
    </p:spTree>
    <p:extLst>
      <p:ext uri="{BB962C8B-B14F-4D97-AF65-F5344CB8AC3E}">
        <p14:creationId xmlns:p14="http://schemas.microsoft.com/office/powerpoint/2010/main" val="41095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enstoredanske.lex.dk/joule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C72EA03C-AAAA-4F80-99A6-3A6A466A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a-DK" smtClean="0"/>
              <a:t>1</a:t>
            </a:fld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760C2DF-F34A-4500-A9D6-59AF2B43B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C8E2F3-0E20-4685-820D-D7BE9C3AAFF6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143E1D9-DCAA-417F-B575-07B823DF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a-DK"/>
              <a:t>Tilføj en sidefod</a:t>
            </a:r>
            <a:endParaRPr lang="da-DK" dirty="0"/>
          </a:p>
        </p:txBody>
      </p:sp>
      <p:sp>
        <p:nvSpPr>
          <p:cNvPr id="27" name="Rektangel 26"/>
          <p:cNvSpPr/>
          <p:nvPr/>
        </p:nvSpPr>
        <p:spPr>
          <a:xfrm>
            <a:off x="0" y="0"/>
            <a:ext cx="12192000" cy="689111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Problemer ved Biomasse</a:t>
            </a:r>
            <a:endParaRPr lang="da-DK" sz="1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Biomasse står for 64% af den såkaldte vedvarende energi. Hovedparten stammer fra træ i forskellige former.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Det meste træ-biomasse importeres. 94% af al træflis og godt 60% af al træbiomasse importeres fra Amerika, Estland (baltiske lande) og Rusland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Biomassen udleder CO2 ved afbrænding – fx Studstrup og Lisbjerg. Træ udleder mere CO2 per energienhed (kW) end kul.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Træerne der fældes forhindres i at opsuge og lagre mere CO2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Transporten (og høstningen) udleder (store mængder) CO2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Ofte genplantes ikke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De genplantede træer er 30-40 (-70) år om at opsuge tilsvarende mængder CO2 som blev udledt, men vi har ét tiår.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Eksempel: Fæld en 90 årig bøg, så skal du plante 244 træer og vente i 20 år, før der opsuges ligeså meget CO2. Men</a:t>
            </a:r>
          </a:p>
          <a:p>
            <a:pPr>
              <a:lnSpc>
                <a:spcPct val="150000"/>
              </a:lnSpc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	* ofte genplanter man ikke, * vi har</a:t>
            </a:r>
            <a:r>
              <a:rPr lang="da-DK" sz="1150" i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ikke </a:t>
            </a: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20 år, * hvis der genplantes så sker det med ét nyt træ for hvert der fældes – ikke 244</a:t>
            </a:r>
          </a:p>
          <a:p>
            <a:pPr marL="228600" indent="-228600">
              <a:lnSpc>
                <a:spcPct val="150000"/>
              </a:lnSpc>
              <a:buAutoNum type="arabicPeriod" startAt="9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Skovfældningen ødelægger biodiversiteten lokalt. Biodiversitetskrise og klimakrise forværrer gensidigt hinanden</a:t>
            </a:r>
          </a:p>
          <a:p>
            <a:pPr marL="228600" indent="-228600">
              <a:lnSpc>
                <a:spcPct val="150000"/>
              </a:lnSpc>
              <a:buAutoNum type="arabicPeriod" startAt="9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Der bruges også halm som biomasse. Udover fødevarekrisen er problemet her:</a:t>
            </a:r>
            <a:b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* Dyrkes som monokultur / industrilandbrug der anvender gifte (pesticider, </a:t>
            </a:r>
            <a:r>
              <a:rPr lang="da-DK" sz="115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round</a:t>
            </a: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up) &gt; grønne ørkner = ødelagte økosystemer og biodiversitet = mere klimakrise</a:t>
            </a:r>
            <a:b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* Brugen af kunstgødning, NPK, skaber lattergas der er 300 gange værre end CO2 = klimakrise</a:t>
            </a:r>
            <a:b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* Dyrkningen af korn til biomasse sker på måder, der udleder CO2. Mulden fattiggøres. Store arealer, der kunne lagre CO2, udleder i stedet CO2</a:t>
            </a:r>
          </a:p>
          <a:p>
            <a:pPr>
              <a:lnSpc>
                <a:spcPct val="150000"/>
              </a:lnSpc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11.  Der er afprøvede og velkendte alternativer: </a:t>
            </a:r>
            <a:r>
              <a:rPr lang="da-DK" sz="115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Geotermi</a:t>
            </a: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/jordvarme +  varmepumper + solanlæg + overskudsvarme</a:t>
            </a:r>
          </a:p>
          <a:p>
            <a:pPr marL="228600" indent="-228600">
              <a:lnSpc>
                <a:spcPct val="150000"/>
              </a:lnSpc>
              <a:buAutoNum type="arabicPeriod" startAt="12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Biomassen er fritaget for afgift &gt; forhindrer brugen af alternativer. Hensynet til klima står </a:t>
            </a:r>
            <a:r>
              <a:rPr lang="da-DK" sz="1150" u="sng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under</a:t>
            </a: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pengehensyn. Derfor: Stop afgiftsfritagelsen. Indfør CO2 afgift.</a:t>
            </a:r>
          </a:p>
          <a:p>
            <a:pPr marL="228600" indent="-228600">
              <a:lnSpc>
                <a:spcPct val="150000"/>
              </a:lnSpc>
              <a:buAutoNum type="arabicPeriod" startAt="12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EU’s videnskabsakademi, EASAC (</a:t>
            </a:r>
            <a:r>
              <a:rPr lang="da-DK" sz="1150" i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European </a:t>
            </a:r>
            <a:r>
              <a:rPr lang="da-DK" sz="1150" i="1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Academies</a:t>
            </a:r>
            <a:r>
              <a:rPr lang="da-DK" sz="1150" i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Science </a:t>
            </a:r>
            <a:r>
              <a:rPr lang="da-DK" sz="1150" i="1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Advisory</a:t>
            </a:r>
            <a:r>
              <a:rPr lang="da-DK" sz="1150" i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Council</a:t>
            </a: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) har lige sagt til regeringen: ”Stop den perverse klimapåvirkning fra biomasse”, </a:t>
            </a:r>
            <a:r>
              <a:rPr lang="da-DK" sz="1150" i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      	</a:t>
            </a: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EASAC kalder DK’s træafbrænding for klimahykleri. De siger at brugen af Biomasse hindrer at verden når Parisaftalens mål. Brian Vad (prof. ved AUC i 	energiplanlægning) har stærkt kritiseret DK’s brug af biomassen og talt for udfasning.</a:t>
            </a:r>
          </a:p>
          <a:p>
            <a:pPr marL="228600" indent="-228600">
              <a:lnSpc>
                <a:spcPct val="150000"/>
              </a:lnSpc>
              <a:buAutoNum type="arabicPeriod" startAt="12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Store grupper af forskere siger: Stop/udfas biomassen. Fx Klimarådet. Rådet for grøn omstilling. FN delvist. Forskergrupper på 800 forskere til EU Parlamentet.</a:t>
            </a:r>
          </a:p>
          <a:p>
            <a:pPr marL="228600" indent="-228600">
              <a:lnSpc>
                <a:spcPct val="150000"/>
              </a:lnSpc>
              <a:buAutoNum type="arabicPeriod" startAt="12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Lokalbefolkninger siger fra: 32 NGO’er fra Estland og 17 fra USA protesterer til hhv. København og Aarhus. De sidste i et direkte brev til Jacob Bundsgaard.</a:t>
            </a:r>
          </a:p>
          <a:p>
            <a:pPr marL="228600" indent="-228600">
              <a:lnSpc>
                <a:spcPct val="150000"/>
              </a:lnSpc>
              <a:buAutoNum type="arabicPeriod" startAt="12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Enhedslisten m.fl. foreslår i Folketinget at reducere brugen og helt at stoppe importen.</a:t>
            </a:r>
          </a:p>
          <a:p>
            <a:pPr marL="228600" indent="-228600">
              <a:lnSpc>
                <a:spcPct val="150000"/>
              </a:lnSpc>
              <a:buAutoNum type="arabicPeriod" startAt="12"/>
            </a:pP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Thisted har anvendt </a:t>
            </a:r>
            <a:r>
              <a:rPr lang="da-DK" sz="115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geoterimi</a:t>
            </a: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siden 1984. Sønderborg har stort anlæg. Aalborg siger: Biomasse er den energi, vi sidst vil anvende. </a:t>
            </a:r>
            <a:r>
              <a:rPr lang="da-DK" sz="115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Geotermi</a:t>
            </a:r>
            <a:r>
              <a:rPr lang="da-DK" sz="115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+ står først.</a:t>
            </a:r>
          </a:p>
          <a:p>
            <a:pPr marL="228600" indent="-228600">
              <a:lnSpc>
                <a:spcPct val="150000"/>
              </a:lnSpc>
              <a:buAutoNum type="arabicPeriod" startAt="12"/>
            </a:pPr>
            <a:r>
              <a:rPr lang="da-DK" sz="115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 Biomassen står ifølge Danmarks Statistik for 19 mio. tons CO2. Hele Danmarks CO udledninger (inkl. biomasse) er på 48 mio. tons CO2. </a:t>
            </a:r>
          </a:p>
        </p:txBody>
      </p:sp>
    </p:spTree>
    <p:extLst>
      <p:ext uri="{BB962C8B-B14F-4D97-AF65-F5344CB8AC3E}">
        <p14:creationId xmlns:p14="http://schemas.microsoft.com/office/powerpoint/2010/main" val="14885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6C359C0F-448B-4FDB-8450-C199B267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2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D06B9C45-1B34-411B-BB07-BF2E9C89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F2BB9F2-8D90-4E3F-8C32-BE24323A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C1A0F0E-E962-4E01-8E5B-345479EEA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67" y="136524"/>
            <a:ext cx="7282542" cy="4855028"/>
          </a:xfrm>
          <a:prstGeom prst="rect">
            <a:avLst/>
          </a:prstGeom>
        </p:spPr>
      </p:pic>
      <p:pic>
        <p:nvPicPr>
          <p:cNvPr id="10" name="Billede 9" descr="https://www.mm.dk/images/archive/1091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140" y="0"/>
            <a:ext cx="6972300" cy="67214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felt 4"/>
          <p:cNvSpPr txBox="1"/>
          <p:nvPr/>
        </p:nvSpPr>
        <p:spPr>
          <a:xfrm>
            <a:off x="1" y="4991552"/>
            <a:ext cx="553915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BIOMASSE</a:t>
            </a:r>
            <a:b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500" b="1" dirty="0">
                <a:latin typeface="Arial" panose="020B0604020202020204" pitchFamily="34" charset="0"/>
                <a:cs typeface="Arial" panose="020B0604020202020204" pitchFamily="34" charset="0"/>
              </a:rPr>
              <a:t>Danmark er grøn, fordi man regner biomasse for grøn energi, CO2-neutral.</a:t>
            </a:r>
            <a:b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500" b="1" dirty="0">
                <a:latin typeface="Arial" panose="020B0604020202020204" pitchFamily="34" charset="0"/>
                <a:cs typeface="Arial" panose="020B0604020202020204" pitchFamily="34" charset="0"/>
              </a:rPr>
              <a:t>Forbruget er 8 doblet siden 1980. Og det er blevet til træflis i stedet for halm. </a:t>
            </a:r>
            <a:br>
              <a:rPr lang="da-DK" sz="1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 man skal kigge langt efter bæredygtigheden </a:t>
            </a:r>
          </a:p>
        </p:txBody>
      </p:sp>
    </p:spTree>
    <p:extLst>
      <p:ext uri="{BB962C8B-B14F-4D97-AF65-F5344CB8AC3E}">
        <p14:creationId xmlns:p14="http://schemas.microsoft.com/office/powerpoint/2010/main" val="357088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E9B68457-58B4-4FA3-B75D-D96DFA0AD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177" y="136524"/>
            <a:ext cx="4074279" cy="6492875"/>
          </a:xfrm>
          <a:prstGeom prst="rect">
            <a:avLst/>
          </a:prstGeom>
          <a:noFill/>
        </p:spPr>
      </p:pic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6C359C0F-448B-4FDB-8450-C199B267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3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D06B9C45-1B34-411B-BB07-BF2E9C89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F2BB9F2-8D90-4E3F-8C32-BE24323A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C1A0F0E-E962-4E01-8E5B-345479EEA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67" y="136524"/>
            <a:ext cx="7282542" cy="4855028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73736ED2-069B-4113-8DB9-8D233B349B43}"/>
              </a:ext>
            </a:extLst>
          </p:cNvPr>
          <p:cNvSpPr txBox="1"/>
          <p:nvPr/>
        </p:nvSpPr>
        <p:spPr>
          <a:xfrm>
            <a:off x="103667" y="5135526"/>
            <a:ext cx="743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4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6209" y="0"/>
            <a:ext cx="4912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2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E9B68457-58B4-4FA3-B75D-D96DFA0AD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177" y="136524"/>
            <a:ext cx="4074279" cy="6492875"/>
          </a:xfrm>
          <a:prstGeom prst="rect">
            <a:avLst/>
          </a:prstGeom>
          <a:noFill/>
        </p:spPr>
      </p:pic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6C359C0F-448B-4FDB-8450-C199B267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4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D06B9C45-1B34-411B-BB07-BF2E9C89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F2BB9F2-8D90-4E3F-8C32-BE24323A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C1A0F0E-E962-4E01-8E5B-345479EEA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67" y="136524"/>
            <a:ext cx="7282542" cy="4855028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8084" y="-6073"/>
            <a:ext cx="7013916" cy="6979569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211015" y="5152292"/>
            <a:ext cx="496706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Biomassen </a:t>
            </a:r>
            <a:br>
              <a:rPr lang="da-DK" sz="2000" b="1" dirty="0"/>
            </a:br>
            <a:r>
              <a:rPr lang="da-DK" sz="2000" b="1" dirty="0"/>
              <a:t>fylder stadig mere ud af </a:t>
            </a:r>
            <a:br>
              <a:rPr lang="da-DK" sz="2000" b="1" dirty="0"/>
            </a:br>
            <a:r>
              <a:rPr lang="da-DK" sz="2000" b="1" dirty="0"/>
              <a:t>Danmarks samlede </a:t>
            </a:r>
            <a:br>
              <a:rPr lang="da-DK" sz="2000" b="1" dirty="0"/>
            </a:br>
            <a:r>
              <a:rPr lang="da-DK" sz="2000" b="1" dirty="0"/>
              <a:t>CO2 udledning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0615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E9B68457-58B4-4FA3-B75D-D96DFA0AD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177" y="136524"/>
            <a:ext cx="4074279" cy="6492875"/>
          </a:xfrm>
          <a:prstGeom prst="rect">
            <a:avLst/>
          </a:prstGeom>
          <a:noFill/>
        </p:spPr>
      </p:pic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6C359C0F-448B-4FDB-8450-C199B267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5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D06B9C45-1B34-411B-BB07-BF2E9C89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F2BB9F2-8D90-4E3F-8C32-BE24323A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C1A0F0E-E962-4E01-8E5B-345479EEA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67" y="136524"/>
            <a:ext cx="7282542" cy="4855028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73736ED2-069B-4113-8DB9-8D233B349B43}"/>
              </a:ext>
            </a:extLst>
          </p:cNvPr>
          <p:cNvSpPr txBox="1"/>
          <p:nvPr/>
        </p:nvSpPr>
        <p:spPr>
          <a:xfrm>
            <a:off x="103667" y="5135526"/>
            <a:ext cx="74348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FÆLDET </a:t>
            </a:r>
          </a:p>
          <a:p>
            <a:r>
              <a:rPr lang="da-DK" sz="2400" dirty="0"/>
              <a:t>REGNSKOV I </a:t>
            </a:r>
          </a:p>
          <a:p>
            <a:r>
              <a:rPr lang="da-DK" sz="2400" dirty="0"/>
              <a:t>SOUTH</a:t>
            </a:r>
          </a:p>
          <a:p>
            <a:r>
              <a:rPr lang="da-DK" sz="2400" dirty="0"/>
              <a:t>CAROLINA</a:t>
            </a:r>
          </a:p>
        </p:txBody>
      </p:sp>
      <p:pic>
        <p:nvPicPr>
          <p:cNvPr id="10" name="Billede 9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67" y="127684"/>
            <a:ext cx="7282542" cy="4855028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260" y="61546"/>
            <a:ext cx="9358764" cy="672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8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C72EA03C-AAAA-4F80-99A6-3A6A466A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a-DK" smtClean="0"/>
              <a:t>6</a:t>
            </a:fld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760C2DF-F34A-4500-A9D6-59AF2B43B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C8E2F3-0E20-4685-820D-D7BE9C3AAFF6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143E1D9-DCAA-417F-B575-07B823DF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a-DK"/>
              <a:t>Tilføj en sidefod</a:t>
            </a:r>
            <a:endParaRPr lang="da-DK" dirty="0"/>
          </a:p>
        </p:txBody>
      </p:sp>
      <p:sp>
        <p:nvSpPr>
          <p:cNvPr id="27" name="Rektangel 26"/>
          <p:cNvSpPr/>
          <p:nvPr/>
        </p:nvSpPr>
        <p:spPr>
          <a:xfrm>
            <a:off x="0" y="0"/>
            <a:ext cx="12192000" cy="684802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sz="2300" b="1" dirty="0">
                <a:latin typeface="Arial Rounded MT Bold" panose="020F0704030504030204" pitchFamily="34" charset="0"/>
                <a:cs typeface="Calibri" panose="020F0502020204030204" pitchFamily="34" charset="0"/>
              </a:rPr>
              <a:t>Fødekæden for </a:t>
            </a:r>
            <a:r>
              <a:rPr lang="da-DK" sz="2300" b="1" dirty="0" err="1">
                <a:latin typeface="Arial Rounded MT Bold" panose="020F0704030504030204" pitchFamily="34" charset="0"/>
                <a:cs typeface="Calibri" panose="020F0502020204030204" pitchFamily="34" charset="0"/>
              </a:rPr>
              <a:t>PtX</a:t>
            </a:r>
            <a:r>
              <a:rPr lang="da-DK" sz="2300" b="1" dirty="0">
                <a:latin typeface="Arial Rounded MT Bold" panose="020F0704030504030204" pitchFamily="34" charset="0"/>
                <a:cs typeface="Calibri" panose="020F0502020204030204" pitchFamily="34" charset="0"/>
              </a:rPr>
              <a:t> = Power-to-X</a:t>
            </a:r>
          </a:p>
          <a:p>
            <a:endParaRPr lang="da-DK" sz="2100" b="1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r>
              <a:rPr lang="da-DK" sz="1700" b="1" dirty="0">
                <a:latin typeface="Arial Rounded MT Bold" panose="020F07040305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da-DK" sz="1700" b="1" dirty="0">
                <a:solidFill>
                  <a:srgbClr val="FF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POWER	   </a:t>
            </a:r>
            <a:r>
              <a:rPr lang="da-DK" sz="1700" b="1" dirty="0">
                <a:latin typeface="Arial Rounded MT Bold" panose="020F0704030504030204" pitchFamily="34" charset="0"/>
                <a:cs typeface="Calibri" panose="020F0502020204030204" pitchFamily="34" charset="0"/>
              </a:rPr>
              <a:t>El fra vind &amp; sol = Power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.   Fra energi-øer,  fx de kommende havvindmølleparker i Nordsøen og Østersøen</a:t>
            </a:r>
            <a:b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</a:br>
            <a:endParaRPr lang="da-DK" sz="1700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	   Den ’grønne strøm’ føres gennem vand i en elektrolyseproces &gt;  herved skilles vandet i Ilt og Brint </a:t>
            </a:r>
          </a:p>
          <a:p>
            <a:endParaRPr lang="da-DK" sz="1700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r>
              <a:rPr lang="da-DK" sz="1700" dirty="0">
                <a:solidFill>
                  <a:srgbClr val="FF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TO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	   Brinten anvendes på principielt 3 måder:</a:t>
            </a:r>
          </a:p>
          <a:p>
            <a:endParaRPr lang="da-DK" sz="1700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endParaRPr lang="da-DK" sz="1700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r>
              <a:rPr lang="da-DK" sz="2100" dirty="0">
                <a:solidFill>
                  <a:srgbClr val="FF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X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	   X1 - </a:t>
            </a:r>
            <a:r>
              <a:rPr lang="da-DK" sz="1700" b="1" dirty="0">
                <a:latin typeface="Arial Rounded MT Bold" panose="020F0704030504030204" pitchFamily="34" charset="0"/>
                <a:cs typeface="Calibri" panose="020F0502020204030204" pitchFamily="34" charset="0"/>
              </a:rPr>
              <a:t>Brint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 anvendes direkte til			X = Busser – transport – industri - stålproduktion </a:t>
            </a:r>
          </a:p>
          <a:p>
            <a:endParaRPr lang="da-DK" sz="1700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endParaRPr lang="da-DK" sz="1700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	   X2 - </a:t>
            </a:r>
            <a:r>
              <a:rPr lang="da-DK" sz="1700" b="1" dirty="0">
                <a:latin typeface="Arial Rounded MT Bold" panose="020F0704030504030204" pitchFamily="34" charset="0"/>
                <a:cs typeface="Calibri" panose="020F0502020204030204" pitchFamily="34" charset="0"/>
              </a:rPr>
              <a:t>Ammoniak. 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Brint + med N (kvælstof fra luft) &gt; NH3 	X = Skibe, gødning, kemisk produktion</a:t>
            </a:r>
          </a:p>
          <a:p>
            <a:endParaRPr lang="da-DK" sz="1700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	   </a:t>
            </a:r>
          </a:p>
          <a:p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	   X3 – </a:t>
            </a:r>
            <a:r>
              <a:rPr lang="da-DK" sz="1700" b="1" dirty="0">
                <a:latin typeface="Arial Rounded MT Bold" panose="020F0704030504030204" pitchFamily="34" charset="0"/>
                <a:cs typeface="Calibri" panose="020F0502020204030204" pitchFamily="34" charset="0"/>
              </a:rPr>
              <a:t>Metanol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 eller </a:t>
            </a:r>
            <a:r>
              <a:rPr lang="da-DK" sz="1700" b="1" dirty="0" err="1">
                <a:latin typeface="Arial Rounded MT Bold" panose="020F0704030504030204" pitchFamily="34" charset="0"/>
                <a:cs typeface="Calibri" panose="020F0502020204030204" pitchFamily="34" charset="0"/>
              </a:rPr>
              <a:t>elektrofuel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. Lavet af brint + CO2 		X = Brændstof, fly, kemisk produktion</a:t>
            </a:r>
          </a:p>
          <a:p>
            <a:b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</a:b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                           …hvor CO2 kommer fra fx biogas, biomasse- eller affaldsforbrænding</a:t>
            </a:r>
          </a:p>
          <a:p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	</a:t>
            </a:r>
          </a:p>
          <a:p>
            <a:endParaRPr lang="da-DK" sz="1700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r>
              <a:rPr lang="da-DK" sz="1700" dirty="0" err="1">
                <a:solidFill>
                  <a:srgbClr val="FF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PtX</a:t>
            </a:r>
            <a:r>
              <a:rPr lang="da-DK" sz="1700" dirty="0">
                <a:solidFill>
                  <a:srgbClr val="FF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 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er misbrug af sol og vind – som man vil anvende til at fortsætte en uhæmmet transport med fly, skibe, lastbiler. </a:t>
            </a:r>
            <a:b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</a:br>
            <a:r>
              <a:rPr lang="da-DK" sz="1700" dirty="0" err="1">
                <a:solidFill>
                  <a:srgbClr val="FF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PtX</a:t>
            </a:r>
            <a:r>
              <a:rPr lang="da-DK" sz="1700" dirty="0">
                <a:solidFill>
                  <a:srgbClr val="FF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 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forhindrer relevant brug af sol og vind og dermed selve et centralt felt i omstillingen: Vedvarende energi. </a:t>
            </a:r>
            <a:b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</a:br>
            <a:r>
              <a:rPr lang="da-DK" sz="1700" dirty="0" err="1">
                <a:solidFill>
                  <a:srgbClr val="FF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PtX</a:t>
            </a:r>
            <a:r>
              <a:rPr lang="da-DK" sz="1700" dirty="0">
                <a:latin typeface="Arial Rounded MT Bold" panose="020F0704030504030204" pitchFamily="34" charset="0"/>
                <a:cs typeface="Calibri" panose="020F0502020204030204" pitchFamily="34" charset="0"/>
              </a:rPr>
              <a:t> fastholder udledninger fra affald og biomasse</a:t>
            </a:r>
            <a:endParaRPr lang="da-DK" sz="125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1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C72EA03C-AAAA-4F80-99A6-3A6A466A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a-DK" smtClean="0"/>
              <a:t>7</a:t>
            </a:fld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760C2DF-F34A-4500-A9D6-59AF2B43B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C8E2F3-0E20-4685-820D-D7BE9C3AAFF6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143E1D9-DCAA-417F-B575-07B823DF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a-DK"/>
              <a:t>Tilføj en sidefod</a:t>
            </a:r>
            <a:endParaRPr lang="da-DK" dirty="0"/>
          </a:p>
        </p:txBody>
      </p:sp>
      <p:sp>
        <p:nvSpPr>
          <p:cNvPr id="27" name="Rektangel 26"/>
          <p:cNvSpPr/>
          <p:nvPr/>
        </p:nvSpPr>
        <p:spPr>
          <a:xfrm>
            <a:off x="0" y="0"/>
            <a:ext cx="12192000" cy="697113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Problemer ved </a:t>
            </a:r>
            <a:r>
              <a:rPr lang="da-DK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PtX</a:t>
            </a:r>
            <a:endParaRPr lang="da-DK" sz="1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200000"/>
              </a:lnSpc>
            </a:pP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1.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er ekstremt energikrævende = kommer til at optage store dele af energien fra fremtidens nye vindmøller og solanlæg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2. Teknikken er først klar engang i 2030’erne (12-15 år fra 2020 ifølge forskere)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3. </a:t>
            </a:r>
            <a:r>
              <a:rPr lang="da-DK" sz="1300" b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Tekniske fix er usikre, </a:t>
            </a: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og vi bruger pengene på udvikling af ny teknologi frem for indsatser der virker, baseret på teknik vi kender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4. </a:t>
            </a:r>
            <a:r>
              <a:rPr lang="da-DK" sz="13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er ikke konkurrencedygtig med olie, kul og gas før man sætter højere priser på dem, fx via CO2 afgifter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5. Målet er at fortsætte som nu - business as </a:t>
            </a:r>
            <a:r>
              <a:rPr lang="da-DK" sz="13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usual</a:t>
            </a: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– uden omstilling. Fortsat Vækst, samme mængde transport, handel, forbrug, produktion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6. CO2 udvinding og anvendelse forudsætter store centrale CO2 udledende anlæg a la kraftvarmeværker der afbrænder biomasse og affald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7. Der bliver ikke el nok til el-biler, varmepumper – dvs. alt det andet som elektrificeringen kræver &gt; så fortsætter vi med olie, kul og gas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8. Ammoniak udleder CO2 – godt nok mindre, men.. Og teknikken er slet ikke klar. Lige nu laves ammoniak med fossile brændstoffer.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9. </a:t>
            </a:r>
            <a:r>
              <a:rPr lang="da-DK" sz="13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Elektrofuel</a:t>
            </a: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/ metanol udleder CO2 – det var det problem, vi skulle løse!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10. Biogas bliver en del af dette, </a:t>
            </a:r>
            <a:r>
              <a:rPr lang="da-DK" sz="13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opgradres</a:t>
            </a: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til metangas, som indgår i gasnettet – og udleder CO2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11. Alle taler tekniske løsninger, systemer og penge. Ingen taler klima.</a:t>
            </a:r>
          </a:p>
          <a:p>
            <a:pPr>
              <a:lnSpc>
                <a:spcPct val="200000"/>
              </a:lnSpc>
            </a:pP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12. Dem der står bag </a:t>
            </a:r>
            <a:r>
              <a:rPr lang="da-DK" sz="13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er alle de virksomheder, der vil tjene penge på den ‘grønne omstilling’: </a:t>
            </a:r>
            <a:b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 Det er er energiselskaber a la Ørsted som vil sælge mere energi fra store centrale anlæg. </a:t>
            </a:r>
            <a:b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 Det er </a:t>
            </a:r>
            <a:r>
              <a:rPr lang="da-DK" sz="13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vognmandsfírmaer</a:t>
            </a: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som DSV, der vil sælge mere lastbilskørsel. </a:t>
            </a:r>
            <a:b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 Det er flyselskaber som SAS og Københavns Lufthavn der vil sælge mere flytransport. </a:t>
            </a:r>
            <a:b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 Det er skibsindustri og containertransport som Mærsk og DFDS der vil sælge mere skibstransport. -</a:t>
            </a:r>
            <a:r>
              <a:rPr lang="da-DK" sz="1300" b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IKKE klimaets beskyttere.</a:t>
            </a:r>
            <a:endParaRPr lang="da-DK" sz="1250" b="1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C72EA03C-AAAA-4F80-99A6-3A6A466A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a-DK" smtClean="0"/>
              <a:t>8</a:t>
            </a:fld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760C2DF-F34A-4500-A9D6-59AF2B43B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C8E2F3-0E20-4685-820D-D7BE9C3AAFF6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143E1D9-DCAA-417F-B575-07B823DF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a-DK"/>
              <a:t>Tilføj en sidefod</a:t>
            </a:r>
            <a:endParaRPr lang="da-DK" dirty="0"/>
          </a:p>
        </p:txBody>
      </p:sp>
      <p:sp>
        <p:nvSpPr>
          <p:cNvPr id="27" name="Rektangel 26"/>
          <p:cNvSpPr/>
          <p:nvPr/>
        </p:nvSpPr>
        <p:spPr>
          <a:xfrm>
            <a:off x="0" y="0"/>
            <a:ext cx="12192000" cy="681725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</a:t>
            </a:r>
            <a:r>
              <a:rPr lang="da-DK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PtX</a:t>
            </a:r>
            <a:r>
              <a:rPr lang="da-DK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 energisluger af rang</a:t>
            </a:r>
            <a:endParaRPr lang="da-DK" sz="1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 err="1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er ekstremt energikrævende 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= kommer til at optage store dele af energien fra fremtidens kommende vindmøller og solanlæg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Energistyrelsen kalder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for ‘energisluger af rang’ (Ingeniøren, Plus)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Anholt Havmøllepark er som eksempel på 400MW. Der skal 8 af den slags til ét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anlæg i 2040.</a:t>
            </a:r>
          </a:p>
          <a:p>
            <a:pPr marL="342900" indent="-342900">
              <a:buAutoNum type="arabicPeriod"/>
            </a:pP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E-styrelsens baggrundsnotat: </a:t>
            </a:r>
            <a:b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Vi skal bruge 3200 MW til at producere strøm til begrænset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anlæg. </a:t>
            </a:r>
            <a:r>
              <a:rPr lang="da-DK" sz="1400" i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”Produktion af </a:t>
            </a:r>
            <a:r>
              <a:rPr lang="da-DK" sz="1400" i="1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i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-brændstoffer har et stort elforbrug, som på langt sigt forventes at udgør en væsentlig andel af det samlede elforbrug i Danmark” citat 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fra Energistyrelsens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baggrundnotat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Brian Vad Mathiesen prof. i energiplanlægning ved Aalborg Uni. bekræfter dette i Ingeniøren (han har været med til at lave notatet)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Elforbrug til </a:t>
            </a:r>
            <a:r>
              <a:rPr lang="da-DK" sz="1400" dirty="0" err="1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anlæggene:</a:t>
            </a:r>
            <a:b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*  5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TWh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i 2030   (terawatt per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hour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= 10 i 10.ende kWh.  5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TWh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er = 50.000 mia. kWh)</a:t>
            </a:r>
            <a:b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* 15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TWh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i 2040 (= 150.000 mia. kWh)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Kapacitet dækket ved havvindmølleparker (prisen på </a:t>
            </a:r>
            <a:r>
              <a:rPr lang="da-DK" sz="1400" dirty="0" err="1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vindstrøm</a:t>
            </a: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er allerede helt nede og kan ikke reduceres)</a:t>
            </a:r>
            <a:b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* 1 GW i 2030 </a:t>
            </a:r>
            <a:r>
              <a:rPr lang="da-DK" sz="1400" dirty="0">
                <a:latin typeface="Arial" panose="020B0604020202020204" pitchFamily="34" charset="0"/>
                <a:cs typeface="Arial" panose="020B0604020202020204" pitchFamily="34" charset="0"/>
              </a:rPr>
              <a:t> -  </a:t>
            </a:r>
            <a:r>
              <a:rPr lang="da-DK" sz="1400" dirty="0" err="1">
                <a:latin typeface="Arial" panose="020B0604020202020204" pitchFamily="34" charset="0"/>
                <a:cs typeface="Arial" panose="020B0604020202020204" pitchFamily="34" charset="0"/>
              </a:rPr>
              <a:t>GWh</a:t>
            </a:r>
            <a:r>
              <a:rPr lang="da-DK" sz="1400" dirty="0">
                <a:latin typeface="Arial" panose="020B0604020202020204" pitchFamily="34" charset="0"/>
                <a:cs typeface="Arial" panose="020B0604020202020204" pitchFamily="34" charset="0"/>
              </a:rPr>
              <a:t>, gigawatt-time, 10</a:t>
            </a:r>
            <a:r>
              <a:rPr lang="da-DK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a-DK" sz="1400" dirty="0">
                <a:latin typeface="Arial" panose="020B0604020202020204" pitchFamily="34" charset="0"/>
                <a:cs typeface="Arial" panose="020B0604020202020204" pitchFamily="34" charset="0"/>
              </a:rPr>
              <a:t> watt i en time (= 1 mia. watt i en time)</a:t>
            </a:r>
            <a:b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* 3 GW i 2040 – det svarer til 4 parker á 800 MW, hvilket er cirka = den planlagte Thor-park i Nordsøen (energi-ø)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Til sammenligning: 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I dag er der 14 havmølleparker i DK med samlet el-kapacitet på 1699 MW </a:t>
            </a:r>
            <a:r>
              <a:rPr lang="da-DK" sz="1400" b="1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(= 1,699 GW). </a:t>
            </a:r>
            <a:r>
              <a:rPr lang="da-DK" sz="1400" b="1" dirty="0" err="1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b="1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kræver det dobbelte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Hvad kan </a:t>
            </a:r>
            <a:r>
              <a:rPr lang="da-DK" sz="1400" dirty="0" err="1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anlæggene så producere? 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(her uspecificeret hvilken slags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der er tale om):</a:t>
            </a:r>
            <a:b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	* Energistyrelsen: 3 GW  </a:t>
            </a:r>
            <a:r>
              <a:rPr lang="da-DK" sz="1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-anlæg kan producere 20 PJ ‘grønne’ brændstoffer i 2040. PJ </a:t>
            </a:r>
            <a:r>
              <a:rPr lang="da-DK" sz="12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= </a:t>
            </a:r>
            <a:r>
              <a:rPr lang="da-DK" sz="1200" dirty="0">
                <a:latin typeface="Arial Rounded MT Bold" panose="020F0704030504030204" pitchFamily="34" charset="0"/>
              </a:rPr>
              <a:t> </a:t>
            </a:r>
            <a:r>
              <a:rPr lang="da-DK" sz="1200" i="1" dirty="0">
                <a:latin typeface="Arial Rounded MT Bold" panose="020F0704030504030204" pitchFamily="34" charset="0"/>
              </a:rPr>
              <a:t>petajoule</a:t>
            </a:r>
            <a:r>
              <a:rPr lang="da-DK" sz="1200" dirty="0">
                <a:latin typeface="Arial Rounded MT Bold" panose="020F0704030504030204" pitchFamily="34" charset="0"/>
              </a:rPr>
              <a:t>, 10</a:t>
            </a:r>
            <a:r>
              <a:rPr lang="da-DK" sz="1200" baseline="30000" dirty="0">
                <a:latin typeface="Arial Rounded MT Bold" panose="020F0704030504030204" pitchFamily="34" charset="0"/>
              </a:rPr>
              <a:t>15</a:t>
            </a:r>
            <a:r>
              <a:rPr lang="da-DK" sz="1200" dirty="0">
                <a:latin typeface="Arial Rounded MT Bold" panose="020F0704030504030204" pitchFamily="34" charset="0"/>
              </a:rPr>
              <a:t> </a:t>
            </a:r>
            <a:r>
              <a:rPr lang="da-DK" sz="1200" dirty="0">
                <a:latin typeface="Arial Rounded MT Bold" panose="020F0704030504030204" pitchFamily="34" charset="0"/>
                <a:hlinkClick r:id="rId2" tooltip="joule"/>
              </a:rPr>
              <a:t>joule</a:t>
            </a:r>
            <a:r>
              <a:rPr lang="da-DK" sz="1200" dirty="0">
                <a:latin typeface="Arial Rounded MT Bold" panose="020F0704030504030204" pitchFamily="34" charset="0"/>
              </a:rPr>
              <a:t>. </a:t>
            </a:r>
            <a:br>
              <a:rPr lang="da-DK" sz="1200" dirty="0">
                <a:latin typeface="Arial Rounded MT Bold" panose="020F0704030504030204" pitchFamily="34" charset="0"/>
              </a:rPr>
            </a:br>
            <a:r>
              <a:rPr lang="da-DK" sz="1200" dirty="0">
                <a:latin typeface="Arial Rounded MT Bold" panose="020F0704030504030204" pitchFamily="34" charset="0"/>
              </a:rPr>
              <a:t>	* Det svarer til 40% af den flybenzin vi anvender i dag !</a:t>
            </a:r>
            <a:br>
              <a:rPr lang="da-DK" sz="1200" dirty="0">
                <a:latin typeface="Arial Rounded MT Bold" panose="020F0704030504030204" pitchFamily="34" charset="0"/>
              </a:rPr>
            </a:br>
            <a:r>
              <a:rPr lang="da-DK" sz="1200" dirty="0">
                <a:latin typeface="Arial Rounded MT Bold" panose="020F0704030504030204" pitchFamily="34" charset="0"/>
              </a:rPr>
              <a:t>	* Eller 18% af den dieselolie, der bruges i vejtransporten !</a:t>
            </a:r>
            <a:br>
              <a:rPr lang="da-DK" sz="1200" dirty="0">
                <a:latin typeface="Arial Rounded MT Bold" panose="020F0704030504030204" pitchFamily="34" charset="0"/>
              </a:rPr>
            </a:br>
            <a:r>
              <a:rPr lang="da-DK" sz="1200" dirty="0">
                <a:latin typeface="Arial Rounded MT Bold" panose="020F0704030504030204" pitchFamily="34" charset="0"/>
              </a:rPr>
              <a:t>	* Der har været kritik af tallet; nogen mener det er sat for lavt og bør være 30 PJ</a:t>
            </a:r>
          </a:p>
          <a:p>
            <a:endParaRPr lang="da-DK" sz="1200" dirty="0">
              <a:latin typeface="Arial Rounded MT Bold" panose="020F0704030504030204" pitchFamily="34" charset="0"/>
            </a:endParaRPr>
          </a:p>
          <a:p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Teknikken er først klar engang i 2030’erne (12-15 år fra 2020 ifølge forskere) - Ord: Giga = Milliard.   </a:t>
            </a:r>
            <a:r>
              <a:rPr lang="da-DK" sz="13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Mega</a:t>
            </a: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= Million.   </a:t>
            </a:r>
            <a:r>
              <a:rPr lang="da-DK" sz="13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Tera</a:t>
            </a:r>
            <a: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= 10 i 10. mia.   </a:t>
            </a:r>
            <a:br>
              <a:rPr lang="da-DK" sz="1300" dirty="0"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3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Konklusion fra Brian Vad: Så meget af transporten som mulig på direkte el. Det Fælles Bedste: Og meget mindre transport, deles om etc.</a:t>
            </a:r>
          </a:p>
          <a:p>
            <a:r>
              <a:rPr lang="da-DK" sz="13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E-styrelsen, midt mellem to scenarier: Max </a:t>
            </a:r>
            <a:r>
              <a:rPr lang="da-DK" sz="1300" dirty="0" err="1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PtX</a:t>
            </a:r>
            <a:r>
              <a:rPr lang="da-DK" sz="13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 2040 105 PJ = forsyne fly, søfart, lastbil, busser 100%.   Min. dække 50% = 20 PJ   E-</a:t>
            </a:r>
            <a:r>
              <a:rPr lang="da-DK" sz="1300" dirty="0" err="1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sty</a:t>
            </a:r>
            <a:r>
              <a:rPr lang="da-DK" sz="13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: 60 PJ</a:t>
            </a:r>
          </a:p>
        </p:txBody>
      </p:sp>
    </p:spTree>
    <p:extLst>
      <p:ext uri="{BB962C8B-B14F-4D97-AF65-F5344CB8AC3E}">
        <p14:creationId xmlns:p14="http://schemas.microsoft.com/office/powerpoint/2010/main" val="423422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C72EA03C-AAAA-4F80-99A6-3A6A466A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a-DK" smtClean="0"/>
              <a:t>9</a:t>
            </a:fld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760C2DF-F34A-4500-A9D6-59AF2B43B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C8E2F3-0E20-4685-820D-D7BE9C3AAFF6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143E1D9-DCAA-417F-B575-07B823DF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a-DK"/>
              <a:t>Tilføj en sidefod</a:t>
            </a:r>
            <a:endParaRPr lang="da-DK" dirty="0"/>
          </a:p>
        </p:txBody>
      </p:sp>
      <p:sp>
        <p:nvSpPr>
          <p:cNvPr id="27" name="Rektangel 26"/>
          <p:cNvSpPr/>
          <p:nvPr/>
        </p:nvSpPr>
        <p:spPr>
          <a:xfrm>
            <a:off x="0" y="0"/>
            <a:ext cx="12192000" cy="67556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Doughnut økonomi</a:t>
            </a:r>
          </a:p>
          <a:p>
            <a:endParaRPr lang="da-DK" sz="1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Vi skal holde os inden for planetens grænser, ellers går det galt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Samtidig skal vi overholde et mål af sundhed, velfærd, uddannelse, livskvalitet – de 17 verdensmål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Doughnut økonomi handler om, hvordan vi kan gøre dét</a:t>
            </a:r>
            <a:b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* i dag er 2% af vore varer bæredygtige i livscyklus – der er m.a.o. et fantastisk omstillingspotentiale med mange grønne jobs og</a:t>
            </a:r>
            <a:b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  nye grønne virksomheder, hvis vi vil. Der er indlysende firstmover fordele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Det betyder at vi – i samspillet privat / offentlig sektor / civilsamfund – hjælpes om at omstille den nuværende produktion og de nuværende virksomheder til en sådan ‘doughnut’ økonomi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Enhver produktion og kommunal aktivitet af et vist omfang forsøger herefter at overholde disse retningslinjer. Borgerne medvirker heri som forbrugere og som aktører.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Vi kan lade os inspirere af Amsterdam Doughnut by. Og understøtte omstillingen via en række konkrete tiltag: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En udviklingsmodel / en strategi med ønskede udviklinger inden for de vigtigste sektorer, fx</a:t>
            </a:r>
            <a:b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* 10 ønskede udviklinger inden for fx 3 værdikæder, fx fødevarer / forbrug / byggeri og industri. For hver sættes konkrete mål</a:t>
            </a:r>
            <a:b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* en konsekvent cirkulær økonomi med 50% reduktion af råmateriale-forbruget  til 2030</a:t>
            </a:r>
            <a:b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</a:b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* Madspild reduceres til 70%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Bæredygtig frizone for 15-30-45 virksomheder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Innovationscenter til bæredygtige produkter og service – fremtidens bæredygtige produkter udvikles, produceres  i prototype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Sekretariat til professionalisering af processen, rådgivning, administration, innovation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Merkels rådgiver Maja </a:t>
            </a:r>
            <a:r>
              <a:rPr lang="da-DK" sz="1400" dirty="0" err="1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Göpel</a:t>
            </a: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og i stigende grad EU’s kommissionsformand, Ursula van der </a:t>
            </a:r>
            <a:r>
              <a:rPr lang="da-DK" sz="1400" dirty="0" err="1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Leyen</a:t>
            </a:r>
            <a:r>
              <a:rPr lang="da-DK" sz="1400" dirty="0">
                <a:solidFill>
                  <a:srgbClr val="FF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, har mange af disse pointer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da-DK" sz="1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2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376BEBC6-6143-48C3-AA46-5CDA8023F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10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F56769EF-DB23-4F8B-B45B-F6AE0B6E8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EDD482C-BBC6-4A7E-BD7A-403D2D878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7C52D3FD-5722-496A-8EA1-9632BCDBE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-25435"/>
            <a:ext cx="10852150" cy="681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0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0A347A05-8956-4252-AC74-F1F7BBDF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a-DK" smtClean="0"/>
              <a:t>11</a:t>
            </a:fld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D376487-B60D-4016-A125-DCF837699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C8E2F3-0E20-4685-820D-D7BE9C3AAFF6}" type="datetime1">
              <a:rPr lang="da-DK" smtClean="0"/>
              <a:t>11-11-2020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2784C4C-6EDF-4550-85C1-23AED9FCC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a-DK"/>
              <a:t>Tilføj en sidefod</a:t>
            </a: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12DB15F-252A-4D1F-AB05-8C491A992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6" y="130327"/>
            <a:ext cx="3869293" cy="655924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05395A9A-48AC-40DA-9B95-439F38EA1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6472" y="130327"/>
            <a:ext cx="3878477" cy="6499072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D007BF9A-76EA-4422-B70F-4343AFE857A6}"/>
              </a:ext>
            </a:extLst>
          </p:cNvPr>
          <p:cNvSpPr txBox="1"/>
          <p:nvPr/>
        </p:nvSpPr>
        <p:spPr>
          <a:xfrm>
            <a:off x="3886199" y="609600"/>
            <a:ext cx="40202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400" b="1" dirty="0"/>
              <a:t>Den store acceleration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98101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5DE0A3F6-9E57-464C-AA36-B2BA82BABB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3" r="7200"/>
          <a:stretch/>
        </p:blipFill>
        <p:spPr>
          <a:xfrm>
            <a:off x="-870207" y="-39999"/>
            <a:ext cx="6626657" cy="5065776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BE34ECF-8C11-445B-99E7-9E6102F6F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8189" y="2694426"/>
            <a:ext cx="5280964" cy="1793748"/>
          </a:xfrm>
        </p:spPr>
        <p:txBody>
          <a:bodyPr>
            <a:normAutofit lnSpcReduction="10000"/>
          </a:bodyPr>
          <a:lstStyle/>
          <a:p>
            <a:r>
              <a:rPr lang="da-DK" sz="3200" dirty="0">
                <a:latin typeface="+mj-lt"/>
              </a:rPr>
              <a:t>Klimaforhandlinger handler om retten til at bruge af vores resterende CO2 kvote – vores CO2 Budget</a:t>
            </a:r>
            <a:endParaRPr lang="en-US" sz="3200" dirty="0">
              <a:latin typeface="+mj-lt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9199A473-3AB4-46AC-A4F5-B12242E4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21200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da-DK" sz="1000" kern="1200"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da-DK" sz="1000" kern="1200">
              <a:latin typeface="+mn-lt"/>
              <a:ea typeface="+mn-ea"/>
              <a:cs typeface="+mn-cs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228F6B0-51A1-4529-B683-AE09056A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2C8E2F3-0E20-4685-820D-D7BE9C3AAFF6}" type="datetime1">
              <a:rPr lang="da-DK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11-11-2020</a:t>
            </a:fld>
            <a:endParaRPr lang="da-DK" sz="100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469C14E-7D4B-45B1-A830-3BAEA977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000" kern="1200" dirty="0">
                <a:latin typeface="+mn-lt"/>
                <a:ea typeface="+mn-ea"/>
                <a:cs typeface="+mn-cs"/>
              </a:rPr>
              <a:t>Tilføj en sidefod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C8ADD5-7158-4505-885F-A7C9EF619AE1}"/>
              </a:ext>
            </a:extLst>
          </p:cNvPr>
          <p:cNvSpPr txBox="1"/>
          <p:nvPr/>
        </p:nvSpPr>
        <p:spPr>
          <a:xfrm>
            <a:off x="6738189" y="4343454"/>
            <a:ext cx="52809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rgbClr val="00B050"/>
                </a:solidFill>
                <a:latin typeface="+mj-lt"/>
              </a:rPr>
              <a:t>Men også mange andre ressourcer er begrænsede. Nogle fornybare. Men ikke nødvendigvis hurtigt nok – fx </a:t>
            </a:r>
            <a:endParaRPr lang="da-DK" sz="24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0E9CE0A-B7F8-4624-AEDF-EF24C7A362D9}"/>
              </a:ext>
            </a:extLst>
          </p:cNvPr>
          <p:cNvSpPr txBox="1"/>
          <p:nvPr/>
        </p:nvSpPr>
        <p:spPr>
          <a:xfrm>
            <a:off x="-800100" y="0"/>
            <a:ext cx="125809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400" b="1" dirty="0">
                <a:latin typeface="+mj-lt"/>
              </a:rPr>
              <a:t>VÆKST - 	og    CO2 UDLEDNING</a:t>
            </a:r>
            <a:endParaRPr lang="da-DK" b="1" dirty="0">
              <a:latin typeface="+mj-lt"/>
            </a:endParaRPr>
          </a:p>
        </p:txBody>
      </p:sp>
      <p:sp>
        <p:nvSpPr>
          <p:cNvPr id="10" name="Tekstfelt 9"/>
          <p:cNvSpPr txBox="1"/>
          <p:nvPr/>
        </p:nvSpPr>
        <p:spPr>
          <a:xfrm>
            <a:off x="0" y="5025777"/>
            <a:ext cx="490610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9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Den årlige globale </a:t>
            </a:r>
            <a:br>
              <a:rPr lang="da-DK" sz="1900" b="1" i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da-DK" sz="19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vækst i BNP</a:t>
            </a:r>
          </a:p>
          <a:p>
            <a:r>
              <a:rPr lang="da-DK" sz="19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og væksten i </a:t>
            </a:r>
            <a:br>
              <a:rPr lang="da-DK" sz="1900" b="1" i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da-DK" sz="19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CO2 udledninger </a:t>
            </a:r>
          </a:p>
          <a:p>
            <a:r>
              <a:rPr lang="da-DK" sz="19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- De følges tæt 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754" y="806387"/>
            <a:ext cx="8281959" cy="603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6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028ECF67-6CF4-456D-B072-9BC96B6C2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218"/>
            <a:ext cx="11950700" cy="6214365"/>
          </a:xfrm>
          <a:prstGeom prst="rect">
            <a:avLst/>
          </a:prstGeom>
          <a:noFill/>
        </p:spPr>
      </p:pic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976DFD30-600C-4FE9-940A-E772FE4F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13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464AA93A-1DA1-478B-B406-69F5943E2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2E0ED03-5BB4-4166-836E-5FAE1496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>
            <a:extLst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4" y="14087"/>
            <a:ext cx="11950700" cy="6214365"/>
          </a:xfrm>
          <a:prstGeom prst="rect">
            <a:avLst/>
          </a:prstGeom>
          <a:noFill/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66" y="0"/>
            <a:ext cx="5655421" cy="6858000"/>
          </a:xfrm>
          <a:prstGeom prst="rect">
            <a:avLst/>
          </a:prstGeom>
        </p:spPr>
      </p:pic>
      <p:sp>
        <p:nvSpPr>
          <p:cNvPr id="10" name="Tekstfelt 9"/>
          <p:cNvSpPr txBox="1"/>
          <p:nvPr/>
        </p:nvSpPr>
        <p:spPr>
          <a:xfrm>
            <a:off x="6114087" y="14087"/>
            <a:ext cx="6077913" cy="687880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a-DK" sz="1700" b="1" dirty="0">
                <a:solidFill>
                  <a:schemeClr val="bg1"/>
                </a:solidFill>
              </a:rPr>
              <a:t>Planetens grænser</a:t>
            </a:r>
            <a:br>
              <a:rPr lang="da-DK" sz="1500" dirty="0">
                <a:solidFill>
                  <a:schemeClr val="bg1"/>
                </a:solidFill>
              </a:rPr>
            </a:br>
            <a:endParaRPr lang="da-DK" sz="1500" dirty="0">
              <a:solidFill>
                <a:schemeClr val="bg1"/>
              </a:solidFill>
            </a:endParaRPr>
          </a:p>
          <a:p>
            <a:r>
              <a:rPr lang="da-DK" sz="1700" b="1" u="sng" dirty="0">
                <a:solidFill>
                  <a:schemeClr val="bg1"/>
                </a:solidFill>
              </a:rPr>
              <a:t>1. </a:t>
            </a:r>
            <a:r>
              <a:rPr lang="da-DK" sz="1700" b="1" u="sng" dirty="0" err="1">
                <a:solidFill>
                  <a:schemeClr val="bg1"/>
                </a:solidFill>
              </a:rPr>
              <a:t>Climate</a:t>
            </a:r>
            <a:r>
              <a:rPr lang="da-DK" sz="1700" b="1" u="sng" dirty="0">
                <a:solidFill>
                  <a:schemeClr val="bg1"/>
                </a:solidFill>
              </a:rPr>
              <a:t> Change</a:t>
            </a:r>
          </a:p>
          <a:p>
            <a:r>
              <a:rPr lang="da-DK" sz="1500" dirty="0">
                <a:solidFill>
                  <a:schemeClr val="bg1"/>
                </a:solidFill>
              </a:rPr>
              <a:t>Planetens grænse er overskreden viser figuren: det gule felt er på vej mod den røde grænse. Vi når den røde grænse i 2028.</a:t>
            </a:r>
          </a:p>
          <a:p>
            <a:r>
              <a:rPr lang="da-DK" sz="1700" b="1" u="sng" dirty="0">
                <a:solidFill>
                  <a:schemeClr val="bg1"/>
                </a:solidFill>
              </a:rPr>
              <a:t>2. Biodiversitet</a:t>
            </a:r>
          </a:p>
          <a:p>
            <a:r>
              <a:rPr lang="da-DK" sz="1500" dirty="0">
                <a:solidFill>
                  <a:schemeClr val="bg1"/>
                </a:solidFill>
              </a:rPr>
              <a:t>Planetens grænse er voldsomt overskredet, vi er i gang med den 6. masseudryddelse</a:t>
            </a:r>
          </a:p>
          <a:p>
            <a:r>
              <a:rPr lang="da-DK" sz="1700" b="1" u="sng" dirty="0">
                <a:solidFill>
                  <a:schemeClr val="bg1"/>
                </a:solidFill>
              </a:rPr>
              <a:t>3. Brugen af land og jord</a:t>
            </a:r>
          </a:p>
          <a:p>
            <a:r>
              <a:rPr lang="da-DK" sz="1500" dirty="0">
                <a:solidFill>
                  <a:schemeClr val="bg1"/>
                </a:solidFill>
              </a:rPr>
              <a:t>Overskredet grænse. Verdens muld er truet pga. dyrkningsformer i det industrielle landbrug. Verdens skove er ved at blive brændt og fældet, bl.a. til biomasse i de rige lande.</a:t>
            </a:r>
          </a:p>
          <a:p>
            <a:r>
              <a:rPr lang="da-DK" sz="1700" b="1" u="sng" dirty="0">
                <a:solidFill>
                  <a:schemeClr val="bg1"/>
                </a:solidFill>
              </a:rPr>
              <a:t>4. Biokemisk flow</a:t>
            </a:r>
          </a:p>
          <a:p>
            <a:r>
              <a:rPr lang="da-DK" sz="1500" dirty="0">
                <a:solidFill>
                  <a:schemeClr val="bg1"/>
                </a:solidFill>
              </a:rPr>
              <a:t>Grænsen er stærkt overskredet. Fosfor og Nitrogen er fra det industrielle landbrug, fra industri og husholdninger</a:t>
            </a:r>
          </a:p>
          <a:p>
            <a:r>
              <a:rPr lang="da-DK" sz="1700" b="1" u="sng" dirty="0">
                <a:solidFill>
                  <a:schemeClr val="bg1"/>
                </a:solidFill>
              </a:rPr>
              <a:t>5. Frisk drikkevand</a:t>
            </a:r>
          </a:p>
          <a:p>
            <a:r>
              <a:rPr lang="da-DK" sz="1500" dirty="0">
                <a:solidFill>
                  <a:schemeClr val="bg1"/>
                </a:solidFill>
              </a:rPr>
              <a:t>Ikke truet i 2020, men stærkt på vej mod at blive overskredet grænse. Mange storbyer mangler vand. 3 mia. mangler vand i dag. 2050 5 mia.</a:t>
            </a:r>
            <a:br>
              <a:rPr lang="da-DK" sz="1500" dirty="0">
                <a:solidFill>
                  <a:schemeClr val="bg1"/>
                </a:solidFill>
              </a:rPr>
            </a:br>
            <a:endParaRPr lang="da-DK" sz="1500" dirty="0">
              <a:solidFill>
                <a:schemeClr val="bg1"/>
              </a:solidFill>
            </a:endParaRPr>
          </a:p>
          <a:p>
            <a:r>
              <a:rPr lang="da-DK" sz="1700" b="1" dirty="0">
                <a:solidFill>
                  <a:schemeClr val="bg1"/>
                </a:solidFill>
              </a:rPr>
              <a:t>6. Havenes forsuring</a:t>
            </a:r>
          </a:p>
          <a:p>
            <a:r>
              <a:rPr lang="da-DK" sz="1500" dirty="0">
                <a:solidFill>
                  <a:schemeClr val="bg1"/>
                </a:solidFill>
              </a:rPr>
              <a:t>Ikke overskredet i dag, men er stærkt på vej mod en forsuring, der vil ødelægge store dele af livet i havene.</a:t>
            </a:r>
          </a:p>
          <a:p>
            <a:r>
              <a:rPr lang="da-DK" sz="1700" b="1" dirty="0">
                <a:solidFill>
                  <a:schemeClr val="bg1"/>
                </a:solidFill>
              </a:rPr>
              <a:t>7. Ozon</a:t>
            </a:r>
          </a:p>
          <a:p>
            <a:r>
              <a:rPr lang="da-DK" sz="1500" dirty="0">
                <a:solidFill>
                  <a:schemeClr val="bg1"/>
                </a:solidFill>
              </a:rPr>
              <a:t>Uden for fare takket være internationale aftaler 1978.</a:t>
            </a:r>
            <a:br>
              <a:rPr lang="da-DK" sz="1500" dirty="0">
                <a:solidFill>
                  <a:schemeClr val="bg1"/>
                </a:solidFill>
              </a:rPr>
            </a:br>
            <a:endParaRPr lang="da-DK" sz="1500" dirty="0">
              <a:solidFill>
                <a:schemeClr val="bg1"/>
              </a:solidFill>
            </a:endParaRPr>
          </a:p>
          <a:p>
            <a:r>
              <a:rPr lang="da-DK" sz="1700" b="1" dirty="0">
                <a:solidFill>
                  <a:schemeClr val="bg1"/>
                </a:solidFill>
              </a:rPr>
              <a:t>8. og 9. Kemiske stoffer og Partikler i atmosfæren.</a:t>
            </a:r>
          </a:p>
          <a:p>
            <a:r>
              <a:rPr lang="da-DK" sz="1500" dirty="0">
                <a:solidFill>
                  <a:schemeClr val="bg1"/>
                </a:solidFill>
              </a:rPr>
              <a:t>Lader sig ikke analysere kvalificeret endnu.</a:t>
            </a:r>
          </a:p>
          <a:p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30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028ECF67-6CF4-456D-B072-9BC96B6C2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218"/>
            <a:ext cx="11950700" cy="6214365"/>
          </a:xfrm>
          <a:prstGeom prst="rect">
            <a:avLst/>
          </a:prstGeom>
          <a:noFill/>
        </p:spPr>
      </p:pic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976DFD30-600C-4FE9-940A-E772FE4F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14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464AA93A-1DA1-478B-B406-69F5943E2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2E0ED03-5BB4-4166-836E-5FAE1496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>
            <a:extLst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7" y="0"/>
            <a:ext cx="11950700" cy="6214365"/>
          </a:xfrm>
          <a:prstGeom prst="rect">
            <a:avLst/>
          </a:prstGeom>
          <a:noFill/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047" y="1"/>
            <a:ext cx="7247707" cy="681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028ECF67-6CF4-456D-B072-9BC96B6C2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218"/>
            <a:ext cx="11950700" cy="6214365"/>
          </a:xfrm>
          <a:prstGeom prst="rect">
            <a:avLst/>
          </a:prstGeom>
          <a:noFill/>
        </p:spPr>
      </p:pic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976DFD30-600C-4FE9-940A-E772FE4F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15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464AA93A-1DA1-478B-B406-69F5943E2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2E0ED03-5BB4-4166-836E-5FAE1496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>
            <a:extLst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7" y="0"/>
            <a:ext cx="11950700" cy="6214365"/>
          </a:xfrm>
          <a:prstGeom prst="rect">
            <a:avLst/>
          </a:prstGeom>
          <a:noFill/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203" y="158262"/>
            <a:ext cx="6382028" cy="658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1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5DE0A3F6-9E57-464C-AA36-B2BA82BABB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3" r="7200"/>
          <a:stretch/>
        </p:blipFill>
        <p:spPr>
          <a:xfrm>
            <a:off x="-870207" y="-39999"/>
            <a:ext cx="6626657" cy="5065776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BE34ECF-8C11-445B-99E7-9E6102F6F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8189" y="2694426"/>
            <a:ext cx="5280964" cy="1793748"/>
          </a:xfrm>
        </p:spPr>
        <p:txBody>
          <a:bodyPr>
            <a:normAutofit lnSpcReduction="10000"/>
          </a:bodyPr>
          <a:lstStyle/>
          <a:p>
            <a:r>
              <a:rPr lang="da-DK" sz="3200" dirty="0">
                <a:latin typeface="+mj-lt"/>
              </a:rPr>
              <a:t>Klimaforhandlinger handler om retten til at bruge af vores resterende CO2 kvote – vores CO2 Budget</a:t>
            </a:r>
            <a:endParaRPr lang="en-US" sz="3200" dirty="0">
              <a:latin typeface="+mj-lt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9199A473-3AB4-46AC-A4F5-B12242E4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21200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da-DK" sz="1000" kern="1200"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da-DK" sz="1000" kern="1200">
              <a:latin typeface="+mn-lt"/>
              <a:ea typeface="+mn-ea"/>
              <a:cs typeface="+mn-cs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228F6B0-51A1-4529-B683-AE09056A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2C8E2F3-0E20-4685-820D-D7BE9C3AAFF6}" type="datetime1">
              <a:rPr lang="da-DK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11-11-2020</a:t>
            </a:fld>
            <a:endParaRPr lang="da-DK" sz="100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469C14E-7D4B-45B1-A830-3BAEA977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000" kern="1200" dirty="0">
                <a:latin typeface="+mn-lt"/>
                <a:ea typeface="+mn-ea"/>
                <a:cs typeface="+mn-cs"/>
              </a:rPr>
              <a:t>Tilføj en sidefod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C8ADD5-7158-4505-885F-A7C9EF619AE1}"/>
              </a:ext>
            </a:extLst>
          </p:cNvPr>
          <p:cNvSpPr txBox="1"/>
          <p:nvPr/>
        </p:nvSpPr>
        <p:spPr>
          <a:xfrm>
            <a:off x="6738189" y="4343454"/>
            <a:ext cx="52809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rgbClr val="00B050"/>
                </a:solidFill>
                <a:latin typeface="+mj-lt"/>
              </a:rPr>
              <a:t>Men også mange andre ressourcer er begrænsede. Nogle fornybare. Men ikke nødvendigvis hurtigt nok – fx </a:t>
            </a:r>
            <a:endParaRPr lang="da-DK" sz="24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0E9CE0A-B7F8-4624-AEDF-EF24C7A362D9}"/>
              </a:ext>
            </a:extLst>
          </p:cNvPr>
          <p:cNvSpPr txBox="1"/>
          <p:nvPr/>
        </p:nvSpPr>
        <p:spPr>
          <a:xfrm>
            <a:off x="-870207" y="148856"/>
            <a:ext cx="126510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400" b="1" dirty="0">
                <a:latin typeface="+mj-lt"/>
              </a:rPr>
              <a:t>En udfordring og dens tackling: </a:t>
            </a:r>
            <a:r>
              <a:rPr lang="da-DK" sz="4400" b="1" dirty="0" err="1">
                <a:latin typeface="+mj-lt"/>
              </a:rPr>
              <a:t>Greenwashing</a:t>
            </a:r>
            <a:r>
              <a:rPr lang="da-DK" sz="4400" b="1" dirty="0">
                <a:latin typeface="+mj-lt"/>
              </a:rPr>
              <a:t> </a:t>
            </a:r>
            <a:endParaRPr lang="da-DK" b="1" dirty="0">
              <a:latin typeface="+mj-lt"/>
            </a:endParaRPr>
          </a:p>
        </p:txBody>
      </p:sp>
      <p:sp>
        <p:nvSpPr>
          <p:cNvPr id="10" name="Tekstfelt 9"/>
          <p:cNvSpPr txBox="1"/>
          <p:nvPr/>
        </p:nvSpPr>
        <p:spPr>
          <a:xfrm>
            <a:off x="0" y="5025777"/>
            <a:ext cx="49061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i="1" dirty="0">
                <a:solidFill>
                  <a:srgbClr val="FF0000"/>
                </a:solidFill>
              </a:rPr>
              <a:t>GREENWASHING</a:t>
            </a:r>
          </a:p>
          <a:p>
            <a:r>
              <a:rPr lang="da-DK" b="1" i="1" dirty="0"/>
              <a:t>Her </a:t>
            </a:r>
            <a:r>
              <a:rPr lang="da-DK" b="1" i="1" dirty="0">
                <a:solidFill>
                  <a:srgbClr val="FF0000"/>
                </a:solidFill>
              </a:rPr>
              <a:t>Net Zero Festival</a:t>
            </a:r>
          </a:p>
          <a:p>
            <a:r>
              <a:rPr lang="da-DK" b="1" i="1" dirty="0"/>
              <a:t>arrangeret af</a:t>
            </a:r>
          </a:p>
          <a:p>
            <a:r>
              <a:rPr lang="da-DK" b="1" i="1" dirty="0" err="1">
                <a:solidFill>
                  <a:srgbClr val="FF0000"/>
                </a:solidFill>
              </a:rPr>
              <a:t>BusinessGreen</a:t>
            </a:r>
            <a:endParaRPr lang="da-DK" b="1" i="1" dirty="0">
              <a:solidFill>
                <a:srgbClr val="FF0000"/>
              </a:solidFill>
            </a:endParaRPr>
          </a:p>
          <a:p>
            <a:r>
              <a:rPr lang="da-DK" b="1" i="1" dirty="0"/>
              <a:t>med Shell, Lufthavne, </a:t>
            </a:r>
            <a:br>
              <a:rPr lang="da-DK" b="1" i="1" dirty="0"/>
            </a:br>
            <a:r>
              <a:rPr lang="da-DK" b="1" i="1" dirty="0"/>
              <a:t>flyselskaber osv. som de ‘grønne partnere’</a:t>
            </a:r>
            <a:endParaRPr lang="da-DK" dirty="0"/>
          </a:p>
        </p:txBody>
      </p:sp>
      <p:pic>
        <p:nvPicPr>
          <p:cNvPr id="13" name="Billed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101" y="800100"/>
            <a:ext cx="9504900" cy="569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>
            <a:extLst>
              <a:ext uri="{FF2B5EF4-FFF2-40B4-BE49-F238E27FC236}">
                <a16:creationId xmlns:a16="http://schemas.microsoft.com/office/drawing/2014/main" id="{FD9D59EB-3921-4446-BB7D-0B7937DE2DF4}"/>
              </a:ext>
            </a:extLst>
          </p:cNvPr>
          <p:cNvSpPr txBox="1"/>
          <p:nvPr/>
        </p:nvSpPr>
        <p:spPr>
          <a:xfrm>
            <a:off x="6738189" y="804021"/>
            <a:ext cx="5280965" cy="18904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a-DK" sz="32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Kloden har begrænsede materielle ressourcer – særlig med befolkningsudviklingen – 9-10 milliarder i 2050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DE0A3F6-9E57-464C-AA36-B2BA82BABB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3" r="7200"/>
          <a:stretch/>
        </p:blipFill>
        <p:spPr>
          <a:xfrm>
            <a:off x="-870207" y="-39999"/>
            <a:ext cx="6626657" cy="5065776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BE34ECF-8C11-445B-99E7-9E6102F6F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8189" y="2694426"/>
            <a:ext cx="5280964" cy="1793748"/>
          </a:xfrm>
        </p:spPr>
        <p:txBody>
          <a:bodyPr>
            <a:normAutofit lnSpcReduction="10000"/>
          </a:bodyPr>
          <a:lstStyle/>
          <a:p>
            <a:r>
              <a:rPr lang="da-DK" sz="3200" dirty="0">
                <a:latin typeface="+mj-lt"/>
              </a:rPr>
              <a:t>Klimaforhandlinger handler om retten til at bruge af vores resterende CO2 kvote – vores CO2 Budget</a:t>
            </a:r>
            <a:endParaRPr lang="en-US" sz="3200" dirty="0">
              <a:latin typeface="+mj-lt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9199A473-3AB4-46AC-A4F5-B12242E4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21200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da-DK" sz="1000" kern="1200"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da-DK" sz="1000" kern="1200">
              <a:latin typeface="+mn-lt"/>
              <a:ea typeface="+mn-ea"/>
              <a:cs typeface="+mn-cs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228F6B0-51A1-4529-B683-AE09056A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2C8E2F3-0E20-4685-820D-D7BE9C3AAFF6}" type="datetime1">
              <a:rPr lang="da-DK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11-11-2020</a:t>
            </a:fld>
            <a:endParaRPr lang="da-DK" sz="100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469C14E-7D4B-45B1-A830-3BAEA977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000" kern="1200">
                <a:latin typeface="+mn-lt"/>
                <a:ea typeface="+mn-ea"/>
                <a:cs typeface="+mn-cs"/>
              </a:rPr>
              <a:t>Tilføj en sidefod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C8ADD5-7158-4505-885F-A7C9EF619AE1}"/>
              </a:ext>
            </a:extLst>
          </p:cNvPr>
          <p:cNvSpPr txBox="1"/>
          <p:nvPr/>
        </p:nvSpPr>
        <p:spPr>
          <a:xfrm>
            <a:off x="6738189" y="4343454"/>
            <a:ext cx="52809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rgbClr val="00B050"/>
                </a:solidFill>
                <a:latin typeface="+mj-lt"/>
              </a:rPr>
              <a:t>Men også mange andre ressourcer er begrænsede. Nogle fornybare. Men ikke nødvendigvis hurtigt nok – fx træ</a:t>
            </a:r>
            <a:r>
              <a:rPr lang="da-DK" sz="2400" dirty="0">
                <a:solidFill>
                  <a:srgbClr val="00B050"/>
                </a:solidFill>
                <a:latin typeface="+mj-lt"/>
              </a:rPr>
              <a:t>.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0E9CE0A-B7F8-4624-AEDF-EF24C7A362D9}"/>
              </a:ext>
            </a:extLst>
          </p:cNvPr>
          <p:cNvSpPr txBox="1"/>
          <p:nvPr/>
        </p:nvSpPr>
        <p:spPr>
          <a:xfrm>
            <a:off x="453403" y="148856"/>
            <a:ext cx="113274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400" b="1" dirty="0">
                <a:latin typeface="+mj-lt"/>
              </a:rPr>
              <a:t>Udfordringen</a:t>
            </a:r>
            <a:endParaRPr lang="da-DK" b="1" dirty="0">
              <a:latin typeface="+mj-lt"/>
            </a:endParaRPr>
          </a:p>
        </p:txBody>
      </p:sp>
      <p:sp>
        <p:nvSpPr>
          <p:cNvPr id="10" name="Tekstfelt 9"/>
          <p:cNvSpPr txBox="1"/>
          <p:nvPr/>
        </p:nvSpPr>
        <p:spPr>
          <a:xfrm>
            <a:off x="1" y="5025777"/>
            <a:ext cx="4135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i="1" dirty="0"/>
              <a:t>Det globale nord </a:t>
            </a:r>
            <a:r>
              <a:rPr lang="da-DK" i="1" dirty="0"/>
              <a:t>vokser langt hurtigere og fra et højere udgangspunkt end det globale syd. Gabet mellem rige og fattige lande udvides, modsat det vi normalt får at vide. Oprindelig kilde: Jason </a:t>
            </a:r>
            <a:r>
              <a:rPr lang="da-DK" i="1" dirty="0" err="1"/>
              <a:t>Hickel</a:t>
            </a:r>
            <a:r>
              <a:rPr lang="da-DK" i="1" dirty="0"/>
              <a:t>.</a:t>
            </a:r>
            <a:endParaRPr lang="da-DK" dirty="0"/>
          </a:p>
          <a:p>
            <a:endParaRPr lang="da-DK" dirty="0"/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351" y="-451300"/>
            <a:ext cx="8556335" cy="730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8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E9B68457-58B4-4FA3-B75D-D96DFA0AD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177" y="136524"/>
            <a:ext cx="4074279" cy="6492875"/>
          </a:xfrm>
          <a:prstGeom prst="rect">
            <a:avLst/>
          </a:prstGeom>
          <a:noFill/>
        </p:spPr>
      </p:pic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6C359C0F-448B-4FDB-8450-C199B267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18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D06B9C45-1B34-411B-BB07-BF2E9C89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F2BB9F2-8D90-4E3F-8C32-BE24323A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C1A0F0E-E962-4E01-8E5B-345479EEA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67" y="136524"/>
            <a:ext cx="7282542" cy="4855028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73736ED2-069B-4113-8DB9-8D233B349B43}"/>
              </a:ext>
            </a:extLst>
          </p:cNvPr>
          <p:cNvSpPr txBox="1"/>
          <p:nvPr/>
        </p:nvSpPr>
        <p:spPr>
          <a:xfrm>
            <a:off x="103667" y="5135526"/>
            <a:ext cx="499587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300" b="1" dirty="0"/>
              <a:t>Klimaretfærdighed I -</a:t>
            </a:r>
            <a:br>
              <a:rPr lang="da-DK" sz="2300" b="1" dirty="0"/>
            </a:br>
            <a:r>
              <a:rPr lang="da-DK" sz="2300" b="1" dirty="0">
                <a:solidFill>
                  <a:srgbClr val="FF0000"/>
                </a:solidFill>
              </a:rPr>
              <a:t>De rigeste 1 % </a:t>
            </a:r>
            <a:r>
              <a:rPr lang="da-DK" sz="2300" b="1" dirty="0"/>
              <a:t>er ansvarlig for </a:t>
            </a:r>
            <a:br>
              <a:rPr lang="da-DK" sz="2300" b="1" dirty="0"/>
            </a:br>
            <a:r>
              <a:rPr lang="da-DK" sz="2300" b="1" dirty="0"/>
              <a:t>dobbelt så meget CO2 udledning </a:t>
            </a:r>
            <a:br>
              <a:rPr lang="da-DK" sz="2300" b="1" dirty="0"/>
            </a:br>
            <a:r>
              <a:rPr lang="da-DK" sz="2300" b="1" dirty="0"/>
              <a:t>som klodens fattigste 50%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7462" y="0"/>
            <a:ext cx="7079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7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E9B68457-58B4-4FA3-B75D-D96DFA0AD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177" y="136524"/>
            <a:ext cx="4074279" cy="6492875"/>
          </a:xfrm>
          <a:prstGeom prst="rect">
            <a:avLst/>
          </a:prstGeom>
          <a:noFill/>
        </p:spPr>
      </p:pic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6C359C0F-448B-4FDB-8450-C199B267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CD8D479-8942-46E8-A226-A4E01F7A105C}" type="slidenum">
              <a:rPr lang="da-DK" smtClean="0"/>
              <a:pPr rtl="0">
                <a:spcAft>
                  <a:spcPts val="600"/>
                </a:spcAft>
              </a:pPr>
              <a:t>19</a:t>
            </a:fld>
            <a:endParaRPr lang="da-DK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D06B9C45-1B34-411B-BB07-BF2E9C89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C2C8E2F3-0E20-4685-820D-D7BE9C3AAFF6}" type="datetime1">
              <a:rPr lang="da-DK" smtClean="0"/>
              <a:pPr rtl="0">
                <a:spcAft>
                  <a:spcPts val="600"/>
                </a:spcAft>
              </a:pPr>
              <a:t>11-11-2020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F2BB9F2-8D90-4E3F-8C32-BE24323A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da-DK"/>
              <a:t>Tilføj en sidefod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C1A0F0E-E962-4E01-8E5B-345479EEA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67" y="136524"/>
            <a:ext cx="7282542" cy="4855028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73736ED2-069B-4113-8DB9-8D233B349B43}"/>
              </a:ext>
            </a:extLst>
          </p:cNvPr>
          <p:cNvSpPr txBox="1"/>
          <p:nvPr/>
        </p:nvSpPr>
        <p:spPr>
          <a:xfrm>
            <a:off x="103667" y="5135526"/>
            <a:ext cx="482002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300" b="1" dirty="0"/>
              <a:t>Klimaretfærdighed II -</a:t>
            </a:r>
            <a:br>
              <a:rPr lang="da-DK" sz="2300" b="1" dirty="0"/>
            </a:br>
            <a:r>
              <a:rPr lang="da-DK" sz="2300" b="1" dirty="0">
                <a:solidFill>
                  <a:srgbClr val="FF0000"/>
                </a:solidFill>
              </a:rPr>
              <a:t>De rigeste 10 % </a:t>
            </a:r>
            <a:r>
              <a:rPr lang="da-DK" sz="2300" b="1" dirty="0"/>
              <a:t>er ansvarlig for </a:t>
            </a:r>
            <a:br>
              <a:rPr lang="da-DK" sz="2300" b="1" dirty="0"/>
            </a:br>
            <a:r>
              <a:rPr lang="da-DK" sz="2300" b="1" dirty="0"/>
              <a:t>50% af al CO2 udledning på jorden.</a:t>
            </a:r>
            <a:br>
              <a:rPr lang="da-DK" sz="2300" b="1" dirty="0"/>
            </a:br>
            <a:r>
              <a:rPr lang="da-DK" sz="2300" b="1" dirty="0">
                <a:solidFill>
                  <a:srgbClr val="FF0000"/>
                </a:solidFill>
              </a:rPr>
              <a:t>De fattigste 50% </a:t>
            </a:r>
            <a:r>
              <a:rPr lang="da-DK" sz="2300" b="1" dirty="0"/>
              <a:t>for 10%.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222" y="-238451"/>
            <a:ext cx="7417777" cy="686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0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>
            <a:extLst>
              <a:ext uri="{FF2B5EF4-FFF2-40B4-BE49-F238E27FC236}">
                <a16:creationId xmlns:a16="http://schemas.microsoft.com/office/drawing/2014/main" id="{FD9D59EB-3921-4446-BB7D-0B7937DE2DF4}"/>
              </a:ext>
            </a:extLst>
          </p:cNvPr>
          <p:cNvSpPr txBox="1"/>
          <p:nvPr/>
        </p:nvSpPr>
        <p:spPr>
          <a:xfrm>
            <a:off x="6738189" y="804021"/>
            <a:ext cx="5280965" cy="18904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a-DK" sz="32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Kloden har begrænsede materielle ressourcer – særlig med befolkningsudviklingen – 9-10 milliarder i 2050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DE0A3F6-9E57-464C-AA36-B2BA82BABB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3" r="7200"/>
          <a:stretch/>
        </p:blipFill>
        <p:spPr>
          <a:xfrm>
            <a:off x="-870207" y="-39999"/>
            <a:ext cx="6626657" cy="5065776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BE34ECF-8C11-445B-99E7-9E6102F6F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8189" y="2694426"/>
            <a:ext cx="5280964" cy="1793748"/>
          </a:xfrm>
        </p:spPr>
        <p:txBody>
          <a:bodyPr>
            <a:normAutofit lnSpcReduction="10000"/>
          </a:bodyPr>
          <a:lstStyle/>
          <a:p>
            <a:r>
              <a:rPr lang="da-DK" sz="3200" dirty="0">
                <a:latin typeface="+mj-lt"/>
              </a:rPr>
              <a:t>Klimaforhandlinger handler om retten til at bruge af vores resterende CO2 kvote – vores CO2 Budget</a:t>
            </a:r>
            <a:endParaRPr lang="en-US" sz="3200" dirty="0">
              <a:latin typeface="+mj-lt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9199A473-3AB4-46AC-A4F5-B12242E4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21200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da-DK" sz="1000" kern="1200"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da-DK" sz="1000" kern="1200">
              <a:latin typeface="+mn-lt"/>
              <a:ea typeface="+mn-ea"/>
              <a:cs typeface="+mn-cs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228F6B0-51A1-4529-B683-AE09056A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2C8E2F3-0E20-4685-820D-D7BE9C3AAFF6}" type="datetime1">
              <a:rPr lang="da-DK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11-11-2020</a:t>
            </a:fld>
            <a:endParaRPr lang="da-DK" sz="100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469C14E-7D4B-45B1-A830-3BAEA977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000" kern="1200">
                <a:latin typeface="+mn-lt"/>
                <a:ea typeface="+mn-ea"/>
                <a:cs typeface="+mn-cs"/>
              </a:rPr>
              <a:t>Tilføj en sidefod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C8ADD5-7158-4505-885F-A7C9EF619AE1}"/>
              </a:ext>
            </a:extLst>
          </p:cNvPr>
          <p:cNvSpPr txBox="1"/>
          <p:nvPr/>
        </p:nvSpPr>
        <p:spPr>
          <a:xfrm>
            <a:off x="6738189" y="4343454"/>
            <a:ext cx="52809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rgbClr val="00B050"/>
                </a:solidFill>
                <a:latin typeface="+mj-lt"/>
              </a:rPr>
              <a:t>Men også mange andre ressourcer er begrænsede. Nogle fornybare. Men ikke nødvendigvis hurtigt nok – fx træ</a:t>
            </a:r>
            <a:r>
              <a:rPr lang="da-DK" sz="2400" dirty="0">
                <a:solidFill>
                  <a:srgbClr val="00B050"/>
                </a:solidFill>
                <a:latin typeface="+mj-lt"/>
              </a:rPr>
              <a:t>.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0E9CE0A-B7F8-4624-AEDF-EF24C7A362D9}"/>
              </a:ext>
            </a:extLst>
          </p:cNvPr>
          <p:cNvSpPr txBox="1"/>
          <p:nvPr/>
        </p:nvSpPr>
        <p:spPr>
          <a:xfrm>
            <a:off x="453403" y="148856"/>
            <a:ext cx="113274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400" b="1" dirty="0">
                <a:latin typeface="+mj-lt"/>
              </a:rPr>
              <a:t>Udfordringen</a:t>
            </a:r>
            <a:endParaRPr lang="da-DK" b="1" dirty="0">
              <a:latin typeface="+mj-lt"/>
            </a:endParaRP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554" y="-123092"/>
            <a:ext cx="8024445" cy="6981092"/>
          </a:xfrm>
          <a:prstGeom prst="rect">
            <a:avLst/>
          </a:prstGeom>
        </p:spPr>
      </p:pic>
      <p:sp>
        <p:nvSpPr>
          <p:cNvPr id="10" name="Tekstfelt 9"/>
          <p:cNvSpPr txBox="1"/>
          <p:nvPr/>
        </p:nvSpPr>
        <p:spPr>
          <a:xfrm>
            <a:off x="1" y="5025777"/>
            <a:ext cx="41353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700" b="1" i="1" dirty="0"/>
              <a:t>Så meget fylder de enkelte lande på verdenskortet</a:t>
            </a:r>
            <a:r>
              <a:rPr lang="da-DK" sz="1700" i="1" dirty="0"/>
              <a:t>, når størrelsen udtrykker landenes historiske ansvar for CO2 udledningerne gennem tiden. </a:t>
            </a:r>
            <a:br>
              <a:rPr lang="da-DK" sz="1700" i="1" dirty="0"/>
            </a:br>
            <a:r>
              <a:rPr lang="da-DK" sz="1700" i="1" dirty="0"/>
              <a:t>Europa og USA er meget store, mens fx Afrika nærmest ingenting fylder.</a:t>
            </a:r>
            <a:endParaRPr lang="da-DK" sz="17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042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>
            <a:extLst>
              <a:ext uri="{FF2B5EF4-FFF2-40B4-BE49-F238E27FC236}">
                <a16:creationId xmlns:a16="http://schemas.microsoft.com/office/drawing/2014/main" id="{FD9D59EB-3921-4446-BB7D-0B7937DE2DF4}"/>
              </a:ext>
            </a:extLst>
          </p:cNvPr>
          <p:cNvSpPr txBox="1"/>
          <p:nvPr/>
        </p:nvSpPr>
        <p:spPr>
          <a:xfrm>
            <a:off x="6738189" y="804021"/>
            <a:ext cx="5280965" cy="189040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a-DK" sz="32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Kloden har begrænsede materielle ressourcer – særlig med befolkningsudviklingen – 9-10 milliarder i 2050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DE0A3F6-9E57-464C-AA36-B2BA82BABB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3" r="7200"/>
          <a:stretch/>
        </p:blipFill>
        <p:spPr>
          <a:xfrm>
            <a:off x="-852622" y="-39999"/>
            <a:ext cx="6626657" cy="5065776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BE34ECF-8C11-445B-99E7-9E6102F6F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8189" y="2694426"/>
            <a:ext cx="5280964" cy="1793748"/>
          </a:xfrm>
        </p:spPr>
        <p:txBody>
          <a:bodyPr>
            <a:normAutofit lnSpcReduction="10000"/>
          </a:bodyPr>
          <a:lstStyle/>
          <a:p>
            <a:r>
              <a:rPr lang="da-DK" sz="3200" dirty="0">
                <a:latin typeface="+mj-lt"/>
              </a:rPr>
              <a:t>Klimaforhandlinger handler om retten til at bruge af vores resterende CO2 kvote – vores CO2 Budget</a:t>
            </a:r>
            <a:endParaRPr lang="en-US" sz="3200" dirty="0">
              <a:latin typeface="+mj-lt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9199A473-3AB4-46AC-A4F5-B12242E4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21200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da-DK" sz="1000" kern="1200"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21</a:t>
            </a:fld>
            <a:endParaRPr lang="da-DK" sz="1000" kern="1200">
              <a:latin typeface="+mn-lt"/>
              <a:ea typeface="+mn-ea"/>
              <a:cs typeface="+mn-cs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228F6B0-51A1-4529-B683-AE09056A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2C8E2F3-0E20-4685-820D-D7BE9C3AAFF6}" type="datetime1">
              <a:rPr lang="da-DK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11-11-2020</a:t>
            </a:fld>
            <a:endParaRPr lang="da-DK" sz="100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469C14E-7D4B-45B1-A830-3BAEA977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000" kern="1200" dirty="0">
                <a:latin typeface="+mn-lt"/>
                <a:ea typeface="+mn-ea"/>
                <a:cs typeface="+mn-cs"/>
              </a:rPr>
              <a:t>Tilføj en sidefod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C8ADD5-7158-4505-885F-A7C9EF619AE1}"/>
              </a:ext>
            </a:extLst>
          </p:cNvPr>
          <p:cNvSpPr txBox="1"/>
          <p:nvPr/>
        </p:nvSpPr>
        <p:spPr>
          <a:xfrm>
            <a:off x="6738189" y="4343454"/>
            <a:ext cx="52809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rgbClr val="00B050"/>
                </a:solidFill>
                <a:latin typeface="+mj-lt"/>
              </a:rPr>
              <a:t>Men også mange andre ressourcer er begrænsede. Nogle fornybare. Men ikke nødvendigvis hurtigt nok – fx træ</a:t>
            </a:r>
            <a:r>
              <a:rPr lang="da-DK" sz="2400" dirty="0">
                <a:solidFill>
                  <a:srgbClr val="00B050"/>
                </a:solidFill>
                <a:latin typeface="+mj-lt"/>
              </a:rPr>
              <a:t>.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0E9CE0A-B7F8-4624-AEDF-EF24C7A362D9}"/>
              </a:ext>
            </a:extLst>
          </p:cNvPr>
          <p:cNvSpPr txBox="1"/>
          <p:nvPr/>
        </p:nvSpPr>
        <p:spPr>
          <a:xfrm>
            <a:off x="453403" y="148856"/>
            <a:ext cx="113274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400" b="1" dirty="0">
                <a:latin typeface="+mj-lt"/>
              </a:rPr>
              <a:t>Udfordringen</a:t>
            </a:r>
            <a:endParaRPr lang="da-DK" b="1" dirty="0">
              <a:latin typeface="+mj-lt"/>
            </a:endParaRPr>
          </a:p>
        </p:txBody>
      </p:sp>
      <p:sp>
        <p:nvSpPr>
          <p:cNvPr id="10" name="Tekstfelt 9"/>
          <p:cNvSpPr txBox="1"/>
          <p:nvPr/>
        </p:nvSpPr>
        <p:spPr>
          <a:xfrm>
            <a:off x="1" y="5025777"/>
            <a:ext cx="4062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i="1" dirty="0"/>
              <a:t>Så meget fylder de enkelte lande og regioner </a:t>
            </a:r>
            <a:br>
              <a:rPr lang="da-DK" sz="1600" i="1" dirty="0"/>
            </a:br>
            <a:r>
              <a:rPr lang="da-DK" sz="1600" i="1" dirty="0"/>
              <a:t>på verdenskortet, når det skal udtrykke, hvor meget landenes befolkninger vil blive </a:t>
            </a:r>
            <a:r>
              <a:rPr lang="da-DK" sz="1600" b="1" i="1" dirty="0"/>
              <a:t>udsat </a:t>
            </a:r>
            <a:br>
              <a:rPr lang="da-DK" sz="1600" b="1" i="1" dirty="0"/>
            </a:br>
            <a:r>
              <a:rPr lang="da-DK" sz="1600" b="1" i="1" dirty="0"/>
              <a:t>for Klimaforandringernes konsekvenser.  </a:t>
            </a:r>
            <a:br>
              <a:rPr lang="da-DK" sz="1600" i="1" dirty="0"/>
            </a:br>
            <a:r>
              <a:rPr lang="da-DK" sz="1600" i="1" dirty="0"/>
              <a:t>USA og Europa fylder ganske lidt, mens Asien er meget stort. </a:t>
            </a:r>
            <a:endParaRPr lang="da-DK" sz="1600" dirty="0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480" y="-272562"/>
            <a:ext cx="8838520" cy="734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4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Økologi 16 x 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538_TF03098889" id="{E826FCC9-71AE-497B-B446-08D2585F5ADA}" vid="{8BBDB1A3-A12D-4F0F-B59F-CF5337363BB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4429</TotalTime>
  <Words>1205</Words>
  <Application>Microsoft Office PowerPoint</Application>
  <PresentationFormat>Widescreen</PresentationFormat>
  <Paragraphs>221</Paragraphs>
  <Slides>21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Arial Rounded MT Bold</vt:lpstr>
      <vt:lpstr>Calibri</vt:lpstr>
      <vt:lpstr>Corbel</vt:lpstr>
      <vt:lpstr>Times New Roman</vt:lpstr>
      <vt:lpstr>Økologi 16 x 9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Bedsteforældrenes KlimaAktion</dc:title>
  <dc:creator>Alex Larsen</dc:creator>
  <cp:lastModifiedBy>Acer E15</cp:lastModifiedBy>
  <cp:revision>72</cp:revision>
  <cp:lastPrinted>2020-11-11T13:27:15Z</cp:lastPrinted>
  <dcterms:created xsi:type="dcterms:W3CDTF">2020-02-23T19:47:17Z</dcterms:created>
  <dcterms:modified xsi:type="dcterms:W3CDTF">2020-11-11T15:59:58Z</dcterms:modified>
</cp:coreProperties>
</file>